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ctiveX/activeX1.xml" ContentType="application/vnd.ms-office.activeX+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ctiveX/activeX2.xml" ContentType="application/vnd.ms-office.activeX+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activeX/activeX3.xml" ContentType="application/vnd.ms-office.activeX+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0"/>
  </p:notesMasterIdLst>
  <p:handoutMasterIdLst>
    <p:handoutMasterId r:id="rId111"/>
  </p:handoutMasterIdLst>
  <p:sldIdLst>
    <p:sldId id="266" r:id="rId2"/>
    <p:sldId id="274" r:id="rId3"/>
    <p:sldId id="322" r:id="rId4"/>
    <p:sldId id="259" r:id="rId5"/>
    <p:sldId id="277" r:id="rId6"/>
    <p:sldId id="257" r:id="rId7"/>
    <p:sldId id="278" r:id="rId8"/>
    <p:sldId id="323" r:id="rId9"/>
    <p:sldId id="326" r:id="rId10"/>
    <p:sldId id="325" r:id="rId11"/>
    <p:sldId id="329" r:id="rId12"/>
    <p:sldId id="324" r:id="rId13"/>
    <p:sldId id="328" r:id="rId14"/>
    <p:sldId id="330" r:id="rId15"/>
    <p:sldId id="331" r:id="rId16"/>
    <p:sldId id="333" r:id="rId17"/>
    <p:sldId id="332" r:id="rId18"/>
    <p:sldId id="334" r:id="rId19"/>
    <p:sldId id="336" r:id="rId20"/>
    <p:sldId id="335" r:id="rId21"/>
    <p:sldId id="337" r:id="rId22"/>
    <p:sldId id="338" r:id="rId23"/>
    <p:sldId id="348" r:id="rId24"/>
    <p:sldId id="340" r:id="rId25"/>
    <p:sldId id="341" r:id="rId26"/>
    <p:sldId id="342" r:id="rId27"/>
    <p:sldId id="343" r:id="rId28"/>
    <p:sldId id="344" r:id="rId29"/>
    <p:sldId id="345" r:id="rId30"/>
    <p:sldId id="346" r:id="rId31"/>
    <p:sldId id="347" r:id="rId32"/>
    <p:sldId id="339" r:id="rId33"/>
    <p:sldId id="350" r:id="rId34"/>
    <p:sldId id="351" r:id="rId35"/>
    <p:sldId id="352" r:id="rId36"/>
    <p:sldId id="353" r:id="rId37"/>
    <p:sldId id="354" r:id="rId38"/>
    <p:sldId id="355" r:id="rId39"/>
    <p:sldId id="359" r:id="rId40"/>
    <p:sldId id="356" r:id="rId41"/>
    <p:sldId id="357" r:id="rId42"/>
    <p:sldId id="358" r:id="rId43"/>
    <p:sldId id="360" r:id="rId44"/>
    <p:sldId id="361" r:id="rId45"/>
    <p:sldId id="368" r:id="rId46"/>
    <p:sldId id="371" r:id="rId47"/>
    <p:sldId id="362" r:id="rId48"/>
    <p:sldId id="372" r:id="rId49"/>
    <p:sldId id="373" r:id="rId50"/>
    <p:sldId id="374" r:id="rId51"/>
    <p:sldId id="376" r:id="rId52"/>
    <p:sldId id="377" r:id="rId53"/>
    <p:sldId id="378" r:id="rId54"/>
    <p:sldId id="379" r:id="rId55"/>
    <p:sldId id="380" r:id="rId56"/>
    <p:sldId id="381" r:id="rId57"/>
    <p:sldId id="363" r:id="rId58"/>
    <p:sldId id="369" r:id="rId59"/>
    <p:sldId id="370" r:id="rId60"/>
    <p:sldId id="383" r:id="rId61"/>
    <p:sldId id="385" r:id="rId62"/>
    <p:sldId id="386" r:id="rId63"/>
    <p:sldId id="384" r:id="rId64"/>
    <p:sldId id="382" r:id="rId65"/>
    <p:sldId id="389" r:id="rId66"/>
    <p:sldId id="391" r:id="rId67"/>
    <p:sldId id="392" r:id="rId68"/>
    <p:sldId id="394" r:id="rId69"/>
    <p:sldId id="393" r:id="rId70"/>
    <p:sldId id="398" r:id="rId71"/>
    <p:sldId id="400" r:id="rId72"/>
    <p:sldId id="395" r:id="rId73"/>
    <p:sldId id="396" r:id="rId74"/>
    <p:sldId id="397" r:id="rId75"/>
    <p:sldId id="401" r:id="rId76"/>
    <p:sldId id="404" r:id="rId77"/>
    <p:sldId id="405" r:id="rId78"/>
    <p:sldId id="410" r:id="rId79"/>
    <p:sldId id="411" r:id="rId80"/>
    <p:sldId id="412" r:id="rId81"/>
    <p:sldId id="413" r:id="rId82"/>
    <p:sldId id="415" r:id="rId83"/>
    <p:sldId id="417" r:id="rId84"/>
    <p:sldId id="418" r:id="rId85"/>
    <p:sldId id="419" r:id="rId86"/>
    <p:sldId id="414" r:id="rId87"/>
    <p:sldId id="420" r:id="rId88"/>
    <p:sldId id="416" r:id="rId89"/>
    <p:sldId id="421" r:id="rId90"/>
    <p:sldId id="423" r:id="rId91"/>
    <p:sldId id="427" r:id="rId92"/>
    <p:sldId id="424" r:id="rId93"/>
    <p:sldId id="426" r:id="rId94"/>
    <p:sldId id="425" r:id="rId95"/>
    <p:sldId id="428" r:id="rId96"/>
    <p:sldId id="429" r:id="rId97"/>
    <p:sldId id="430" r:id="rId98"/>
    <p:sldId id="431" r:id="rId99"/>
    <p:sldId id="432" r:id="rId100"/>
    <p:sldId id="433" r:id="rId101"/>
    <p:sldId id="434" r:id="rId102"/>
    <p:sldId id="435" r:id="rId103"/>
    <p:sldId id="436" r:id="rId104"/>
    <p:sldId id="437" r:id="rId105"/>
    <p:sldId id="438" r:id="rId106"/>
    <p:sldId id="439" r:id="rId107"/>
    <p:sldId id="440" r:id="rId108"/>
    <p:sldId id="441" r:id="rId109"/>
  </p:sldIdLst>
  <p:sldSz cx="9144000" cy="6858000" type="screen4x3"/>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CC66"/>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257" autoAdjust="0"/>
  </p:normalViewPr>
  <p:slideViewPr>
    <p:cSldViewPr>
      <p:cViewPr varScale="1">
        <p:scale>
          <a:sx n="78" d="100"/>
          <a:sy n="78" d="100"/>
        </p:scale>
        <p:origin x="-133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notesMaster" Target="notesMasters/notesMaster1.xml"/><Relationship Id="rId115"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072" cy="493792"/>
          </a:xfrm>
          <a:prstGeom prst="rect">
            <a:avLst/>
          </a:prstGeom>
        </p:spPr>
        <p:txBody>
          <a:bodyPr vert="horz" lIns="91751" tIns="45875" rIns="91751" bIns="45875" rtlCol="0"/>
          <a:lstStyle>
            <a:lvl1pPr algn="l">
              <a:defRPr sz="1200"/>
            </a:lvl1pPr>
          </a:lstStyle>
          <a:p>
            <a:endParaRPr lang="en-GB"/>
          </a:p>
        </p:txBody>
      </p:sp>
      <p:sp>
        <p:nvSpPr>
          <p:cNvPr id="3" name="Date Placeholder 2"/>
          <p:cNvSpPr>
            <a:spLocks noGrp="1"/>
          </p:cNvSpPr>
          <p:nvPr>
            <p:ph type="dt" sz="quarter" idx="1"/>
          </p:nvPr>
        </p:nvSpPr>
        <p:spPr>
          <a:xfrm>
            <a:off x="3851002" y="1"/>
            <a:ext cx="2945072" cy="493792"/>
          </a:xfrm>
          <a:prstGeom prst="rect">
            <a:avLst/>
          </a:prstGeom>
        </p:spPr>
        <p:txBody>
          <a:bodyPr vert="horz" lIns="91751" tIns="45875" rIns="91751" bIns="45875" rtlCol="0"/>
          <a:lstStyle>
            <a:lvl1pPr algn="r">
              <a:defRPr sz="1200"/>
            </a:lvl1pPr>
          </a:lstStyle>
          <a:p>
            <a:fld id="{A7F064F6-B366-4354-BBA5-8EE76A0081E3}" type="datetimeFigureOut">
              <a:rPr lang="en-GB" smtClean="0"/>
              <a:t>06/01/2016</a:t>
            </a:fld>
            <a:endParaRPr lang="en-GB"/>
          </a:p>
        </p:txBody>
      </p:sp>
      <p:sp>
        <p:nvSpPr>
          <p:cNvPr id="4" name="Footer Placeholder 3"/>
          <p:cNvSpPr>
            <a:spLocks noGrp="1"/>
          </p:cNvSpPr>
          <p:nvPr>
            <p:ph type="ftr" sz="quarter" idx="2"/>
          </p:nvPr>
        </p:nvSpPr>
        <p:spPr>
          <a:xfrm>
            <a:off x="0" y="9378871"/>
            <a:ext cx="2945072" cy="493791"/>
          </a:xfrm>
          <a:prstGeom prst="rect">
            <a:avLst/>
          </a:prstGeom>
        </p:spPr>
        <p:txBody>
          <a:bodyPr vert="horz" lIns="91751" tIns="45875" rIns="91751" bIns="45875" rtlCol="0" anchor="b"/>
          <a:lstStyle>
            <a:lvl1pPr algn="l">
              <a:defRPr sz="1200"/>
            </a:lvl1pPr>
          </a:lstStyle>
          <a:p>
            <a:endParaRPr lang="en-GB"/>
          </a:p>
        </p:txBody>
      </p:sp>
      <p:sp>
        <p:nvSpPr>
          <p:cNvPr id="5" name="Slide Number Placeholder 4"/>
          <p:cNvSpPr>
            <a:spLocks noGrp="1"/>
          </p:cNvSpPr>
          <p:nvPr>
            <p:ph type="sldNum" sz="quarter" idx="3"/>
          </p:nvPr>
        </p:nvSpPr>
        <p:spPr>
          <a:xfrm>
            <a:off x="3851002" y="9378871"/>
            <a:ext cx="2945072" cy="493791"/>
          </a:xfrm>
          <a:prstGeom prst="rect">
            <a:avLst/>
          </a:prstGeom>
        </p:spPr>
        <p:txBody>
          <a:bodyPr vert="horz" lIns="91751" tIns="45875" rIns="91751" bIns="45875" rtlCol="0" anchor="b"/>
          <a:lstStyle>
            <a:lvl1pPr algn="r">
              <a:defRPr sz="1200"/>
            </a:lvl1pPr>
          </a:lstStyle>
          <a:p>
            <a:fld id="{5FD0E447-3E0C-41F1-B4E8-C29E9A6D5ED2}" type="slidenum">
              <a:rPr lang="en-GB" smtClean="0"/>
              <a:t>‹#›</a:t>
            </a:fld>
            <a:endParaRPr lang="en-GB"/>
          </a:p>
        </p:txBody>
      </p:sp>
    </p:spTree>
    <p:extLst>
      <p:ext uri="{BB962C8B-B14F-4D97-AF65-F5344CB8AC3E}">
        <p14:creationId xmlns:p14="http://schemas.microsoft.com/office/powerpoint/2010/main" val="29245894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5"/>
            <a:ext cx="2945659" cy="493712"/>
          </a:xfrm>
          <a:prstGeom prst="rect">
            <a:avLst/>
          </a:prstGeom>
        </p:spPr>
        <p:txBody>
          <a:bodyPr vert="horz" lIns="91751" tIns="45875" rIns="91751" bIns="45875" rtlCol="0"/>
          <a:lstStyle>
            <a:lvl1pPr algn="l">
              <a:defRPr sz="1200"/>
            </a:lvl1pPr>
          </a:lstStyle>
          <a:p>
            <a:endParaRPr lang="en-GB"/>
          </a:p>
        </p:txBody>
      </p:sp>
      <p:sp>
        <p:nvSpPr>
          <p:cNvPr id="3" name="Date Placeholder 2"/>
          <p:cNvSpPr>
            <a:spLocks noGrp="1"/>
          </p:cNvSpPr>
          <p:nvPr>
            <p:ph type="dt" idx="1"/>
          </p:nvPr>
        </p:nvSpPr>
        <p:spPr>
          <a:xfrm>
            <a:off x="3850443" y="5"/>
            <a:ext cx="2945659" cy="493712"/>
          </a:xfrm>
          <a:prstGeom prst="rect">
            <a:avLst/>
          </a:prstGeom>
        </p:spPr>
        <p:txBody>
          <a:bodyPr vert="horz" lIns="91751" tIns="45875" rIns="91751" bIns="45875" rtlCol="0"/>
          <a:lstStyle>
            <a:lvl1pPr algn="r">
              <a:defRPr sz="1200"/>
            </a:lvl1pPr>
          </a:lstStyle>
          <a:p>
            <a:fld id="{10A6CA2D-72F0-4D8F-9769-2462BF5ABB30}" type="datetimeFigureOut">
              <a:rPr lang="en-GB" smtClean="0"/>
              <a:t>06/01/2016</a:t>
            </a:fld>
            <a:endParaRPr lang="en-GB"/>
          </a:p>
        </p:txBody>
      </p:sp>
      <p:sp>
        <p:nvSpPr>
          <p:cNvPr id="4" name="Slide Image Placeholder 3"/>
          <p:cNvSpPr>
            <a:spLocks noGrp="1" noRot="1" noChangeAspect="1"/>
          </p:cNvSpPr>
          <p:nvPr>
            <p:ph type="sldImg" idx="2"/>
          </p:nvPr>
        </p:nvSpPr>
        <p:spPr>
          <a:xfrm>
            <a:off x="930275" y="739775"/>
            <a:ext cx="4937125" cy="3703638"/>
          </a:xfrm>
          <a:prstGeom prst="rect">
            <a:avLst/>
          </a:prstGeom>
          <a:noFill/>
          <a:ln w="12700">
            <a:solidFill>
              <a:prstClr val="black"/>
            </a:solidFill>
          </a:ln>
        </p:spPr>
        <p:txBody>
          <a:bodyPr vert="horz" lIns="91751" tIns="45875" rIns="91751" bIns="45875" rtlCol="0" anchor="ctr"/>
          <a:lstStyle/>
          <a:p>
            <a:endParaRPr lang="en-GB"/>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751" tIns="45875" rIns="91751" bIns="4587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8829"/>
            <a:ext cx="2945659" cy="493712"/>
          </a:xfrm>
          <a:prstGeom prst="rect">
            <a:avLst/>
          </a:prstGeom>
        </p:spPr>
        <p:txBody>
          <a:bodyPr vert="horz" lIns="91751" tIns="45875" rIns="91751" bIns="45875"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378829"/>
            <a:ext cx="2945659" cy="493712"/>
          </a:xfrm>
          <a:prstGeom prst="rect">
            <a:avLst/>
          </a:prstGeom>
        </p:spPr>
        <p:txBody>
          <a:bodyPr vert="horz" lIns="91751" tIns="45875" rIns="91751" bIns="45875" rtlCol="0" anchor="b"/>
          <a:lstStyle>
            <a:lvl1pPr algn="r">
              <a:defRPr sz="1200"/>
            </a:lvl1pPr>
          </a:lstStyle>
          <a:p>
            <a:fld id="{C69D5B08-833D-4954-921E-34230626D71F}" type="slidenum">
              <a:rPr lang="en-GB" smtClean="0"/>
              <a:t>‹#›</a:t>
            </a:fld>
            <a:endParaRPr lang="en-GB"/>
          </a:p>
        </p:txBody>
      </p:sp>
    </p:spTree>
    <p:extLst>
      <p:ext uri="{BB962C8B-B14F-4D97-AF65-F5344CB8AC3E}">
        <p14:creationId xmlns:p14="http://schemas.microsoft.com/office/powerpoint/2010/main" val="408182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18</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19</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20</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21</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22</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23</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24</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25</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9042A42-2F18-4B48-BCBC-F5AE3D790C05}" type="slidenum">
              <a:rPr lang="en-GB" smtClean="0"/>
              <a:t>26</a:t>
            </a:fld>
            <a:endParaRPr lang="en-GB"/>
          </a:p>
        </p:txBody>
      </p:sp>
    </p:spTree>
    <p:extLst>
      <p:ext uri="{BB962C8B-B14F-4D97-AF65-F5344CB8AC3E}">
        <p14:creationId xmlns:p14="http://schemas.microsoft.com/office/powerpoint/2010/main" val="24430223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31</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8</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http://articles.chicagotribune.com/2013-07-21/news/chi-chicago-crime-gage-park-stabbing_1_gage-park-rival-gang-stab-wounds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32</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http://articles.chicagotribune.com/2013-07-21/news/chi-chicago-crime-gage-park-stabbing_1_gage-park-rival-gang-stab-wounds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33</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http://articles.chicagotribune.com/2013-07-21/news/chi-chicago-crime-gage-park-stabbing_1_gage-park-rival-gang-stab-wounds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34</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http://articles.chicagotribune.com/2013-07-21/news/chi-chicago-crime-gage-park-stabbing_1_gage-park-rival-gang-stab-wounds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35</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36</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http://articles.chicagotribune.com/2013-07-21/news/chi-chicago-crime-gage-park-stabbing_1_gage-park-rival-gang-stab-wounds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37</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38</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39</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40</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41</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10</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42</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43</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44</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46</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47</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48</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49</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50</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51</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52</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https://www.youtube.com/watch?v=eSHW7a53K_8</a:t>
            </a:r>
          </a:p>
          <a:p>
            <a:r>
              <a:rPr lang="en-GB" dirty="0" smtClean="0"/>
              <a:t>https://www.youtube.com/watch?v=UubjlL4AH4s</a:t>
            </a:r>
          </a:p>
        </p:txBody>
      </p:sp>
      <p:sp>
        <p:nvSpPr>
          <p:cNvPr id="4" name="Slide Number Placeholder 3"/>
          <p:cNvSpPr>
            <a:spLocks noGrp="1"/>
          </p:cNvSpPr>
          <p:nvPr>
            <p:ph type="sldNum" sz="quarter" idx="10"/>
          </p:nvPr>
        </p:nvSpPr>
        <p:spPr/>
        <p:txBody>
          <a:bodyPr/>
          <a:lstStyle/>
          <a:p>
            <a:fld id="{C69D5B08-833D-4954-921E-34230626D71F}" type="slidenum">
              <a:rPr lang="en-GB" smtClean="0"/>
              <a:t>12</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53</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54</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https://www.youtube.com/watch?v=H3MiaSG1SMQ – It is the East</a:t>
            </a:r>
          </a:p>
          <a:p>
            <a:r>
              <a:rPr lang="en-GB" dirty="0" smtClean="0"/>
              <a:t>https://www.youtube.com/watch?v=FHoaPLO6Zd8 – RSC whole scene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55</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56</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57</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60</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64</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66</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70</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1:09:30 – R &amp; FL</a:t>
            </a:r>
          </a:p>
          <a:p>
            <a:r>
              <a:rPr lang="en-GB" dirty="0" smtClean="0"/>
              <a:t>1:23 – FL &amp; J</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72</a:t>
            </a:fld>
            <a:endParaRPr lang="en-GB"/>
          </a:p>
        </p:txBody>
      </p:sp>
    </p:spTree>
    <p:extLst>
      <p:ext uri="{BB962C8B-B14F-4D97-AF65-F5344CB8AC3E}">
        <p14:creationId xmlns:p14="http://schemas.microsoft.com/office/powerpoint/2010/main" val="2337784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https://www.youtube.com/watch?v=eSHW7a53K_8</a:t>
            </a:r>
          </a:p>
          <a:p>
            <a:r>
              <a:rPr lang="en-GB" dirty="0" smtClean="0"/>
              <a:t>https://www.youtube.com/watch?v=UubjlL4AH4s</a:t>
            </a:r>
          </a:p>
        </p:txBody>
      </p:sp>
      <p:sp>
        <p:nvSpPr>
          <p:cNvPr id="4" name="Slide Number Placeholder 3"/>
          <p:cNvSpPr>
            <a:spLocks noGrp="1"/>
          </p:cNvSpPr>
          <p:nvPr>
            <p:ph type="sldNum" sz="quarter" idx="10"/>
          </p:nvPr>
        </p:nvSpPr>
        <p:spPr/>
        <p:txBody>
          <a:bodyPr/>
          <a:lstStyle/>
          <a:p>
            <a:fld id="{C69D5B08-833D-4954-921E-34230626D71F}" type="slidenum">
              <a:rPr lang="en-GB" smtClean="0"/>
              <a:t>13</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https://www.youtube.com/watch?v=XBuMJGqhUb4</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76</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https://www.youtube.com/watch?v=XBuMJGqhUb4</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78</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https://www.youtube.com/watch?v=XBuMJGqhUb4</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80</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https://www.youtube.com/watch?v=XBuMJGqhUb4</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82</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https://www.youtube.com/watch?v=XBuMJGqhUb4</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87</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Dire Straits: https://www.youtube.com/watch?v=mxfjSnMN88U</a:t>
            </a:r>
          </a:p>
          <a:p>
            <a:r>
              <a:rPr lang="en-GB" dirty="0" smtClean="0"/>
              <a:t>Basement </a:t>
            </a:r>
            <a:r>
              <a:rPr lang="en-GB" dirty="0" err="1" smtClean="0"/>
              <a:t>Jaxx</a:t>
            </a:r>
            <a:r>
              <a:rPr lang="en-GB" dirty="0" smtClean="0"/>
              <a:t>: https://www.youtube.com/watch?v=x2wUbgAAydY</a:t>
            </a:r>
          </a:p>
          <a:p>
            <a:r>
              <a:rPr lang="en-GB" dirty="0" smtClean="0"/>
              <a:t>Taylor Swift: https://www.youtube.com/watch?v=8xg3vE8Ie_E</a:t>
            </a:r>
          </a:p>
          <a:p>
            <a:r>
              <a:rPr lang="en-GB" dirty="0" smtClean="0"/>
              <a:t>Prokofiev: https://www.youtube.com/watch?v=DUmq1cpcglQ</a:t>
            </a:r>
          </a:p>
          <a:p>
            <a:r>
              <a:rPr lang="en-GB" dirty="0" smtClean="0"/>
              <a:t>West Side Story: https://www.youtube.com/watch?v=GB4lOWfgD5s (1:14)</a:t>
            </a:r>
          </a:p>
          <a:p>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94</a:t>
            </a:fld>
            <a:endParaRPr lang="en-GB"/>
          </a:p>
        </p:txBody>
      </p:sp>
    </p:spTree>
    <p:extLst>
      <p:ext uri="{BB962C8B-B14F-4D97-AF65-F5344CB8AC3E}">
        <p14:creationId xmlns:p14="http://schemas.microsoft.com/office/powerpoint/2010/main" val="13638997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smtClean="0"/>
              <a:t>Romeo</a:t>
            </a: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F876130-143F-4E92-A4E0-7C70E2B50928}" type="slidenum">
              <a:rPr lang="en-GB"/>
              <a:pPr fontAlgn="base">
                <a:spcBef>
                  <a:spcPct val="0"/>
                </a:spcBef>
                <a:spcAft>
                  <a:spcPct val="0"/>
                </a:spcAft>
              </a:pPr>
              <a:t>95</a:t>
            </a:fld>
            <a:endParaRPr lang="en-GB"/>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smtClean="0"/>
              <a:t>Juliet</a:t>
            </a:r>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94EA640-4F19-49D8-BBEB-EF8FFD060D9E}" type="slidenum">
              <a:rPr lang="en-GB"/>
              <a:pPr fontAlgn="base">
                <a:spcBef>
                  <a:spcPct val="0"/>
                </a:spcBef>
                <a:spcAft>
                  <a:spcPct val="0"/>
                </a:spcAft>
              </a:pPr>
              <a:t>96</a:t>
            </a:fld>
            <a:endParaRPr lang="en-GB"/>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smtClean="0"/>
              <a:t>Benvolio</a:t>
            </a: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807B181-3338-4112-8A76-3ADAD02F1817}" type="slidenum">
              <a:rPr lang="en-GB"/>
              <a:pPr fontAlgn="base">
                <a:spcBef>
                  <a:spcPct val="0"/>
                </a:spcBef>
                <a:spcAft>
                  <a:spcPct val="0"/>
                </a:spcAft>
              </a:pPr>
              <a:t>97</a:t>
            </a:fld>
            <a:endParaRPr lang="en-GB"/>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smtClean="0"/>
              <a:t>Mercutio</a:t>
            </a:r>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FBC9143C-E88F-4B11-B7E0-7FC73E02A15F}" type="slidenum">
              <a:rPr lang="en-GB"/>
              <a:pPr fontAlgn="base">
                <a:spcBef>
                  <a:spcPct val="0"/>
                </a:spcBef>
                <a:spcAft>
                  <a:spcPct val="0"/>
                </a:spcAft>
              </a:pPr>
              <a:t>98</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14</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smtClean="0"/>
              <a:t>Friar Laurence</a:t>
            </a:r>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5EA08B3-FE42-4159-97B4-DF2BA6BFC57A}" type="slidenum">
              <a:rPr lang="en-GB"/>
              <a:pPr fontAlgn="base">
                <a:spcBef>
                  <a:spcPct val="0"/>
                </a:spcBef>
                <a:spcAft>
                  <a:spcPct val="0"/>
                </a:spcAft>
              </a:pPr>
              <a:t>99</a:t>
            </a:fld>
            <a:endParaRPr lang="en-GB"/>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smtClean="0"/>
              <a:t>Tybalt</a:t>
            </a: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C419695-B0C2-40E1-84CE-C67F95F81AA7}" type="slidenum">
              <a:rPr lang="en-GB"/>
              <a:pPr fontAlgn="base">
                <a:spcBef>
                  <a:spcPct val="0"/>
                </a:spcBef>
                <a:spcAft>
                  <a:spcPct val="0"/>
                </a:spcAft>
              </a:pPr>
              <a:t>100</a:t>
            </a:fld>
            <a:endParaRPr lang="en-GB"/>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smtClean="0"/>
              <a:t>Capulet</a:t>
            </a: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B13113E6-E9C6-42DC-9CF1-263E4DD84F15}" type="slidenum">
              <a:rPr lang="en-GB"/>
              <a:pPr fontAlgn="base">
                <a:spcBef>
                  <a:spcPct val="0"/>
                </a:spcBef>
                <a:spcAft>
                  <a:spcPct val="0"/>
                </a:spcAft>
              </a:pPr>
              <a:t>101</a:t>
            </a:fld>
            <a:endParaRPr lang="en-GB"/>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smtClean="0"/>
              <a:t>Montague</a:t>
            </a: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70DA642-1272-41A7-931E-E3D83539F479}" type="slidenum">
              <a:rPr lang="en-GB"/>
              <a:pPr fontAlgn="base">
                <a:spcBef>
                  <a:spcPct val="0"/>
                </a:spcBef>
                <a:spcAft>
                  <a:spcPct val="0"/>
                </a:spcAft>
              </a:pPr>
              <a:t>102</a:t>
            </a:fld>
            <a:endParaRPr lang="en-GB"/>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smtClean="0"/>
              <a:t>Rosaline</a:t>
            </a:r>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DF89CFC-EFE6-46E3-9A7B-AF7C2D5557A5}" type="slidenum">
              <a:rPr lang="en-GB"/>
              <a:pPr fontAlgn="base">
                <a:spcBef>
                  <a:spcPct val="0"/>
                </a:spcBef>
                <a:spcAft>
                  <a:spcPct val="0"/>
                </a:spcAft>
              </a:pPr>
              <a:t>103</a:t>
            </a:fld>
            <a:endParaRPr lang="en-GB"/>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smtClean="0"/>
              <a:t>Count Paris</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C166E98-D378-42FF-87E2-1416845D6612}" type="slidenum">
              <a:rPr lang="en-GB"/>
              <a:pPr fontAlgn="base">
                <a:spcBef>
                  <a:spcPct val="0"/>
                </a:spcBef>
                <a:spcAft>
                  <a:spcPct val="0"/>
                </a:spcAft>
              </a:pPr>
              <a:t>104</a:t>
            </a:fld>
            <a:endParaRPr lang="en-GB"/>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Dire Straits: https://www.youtube.com/watch?v=mxfjSnMN88U</a:t>
            </a:r>
          </a:p>
          <a:p>
            <a:r>
              <a:rPr lang="en-GB" dirty="0" smtClean="0"/>
              <a:t>Basement </a:t>
            </a:r>
            <a:r>
              <a:rPr lang="en-GB" dirty="0" err="1" smtClean="0"/>
              <a:t>Jaxx</a:t>
            </a:r>
            <a:r>
              <a:rPr lang="en-GB" dirty="0" smtClean="0"/>
              <a:t>: https://www.youtube.com/watch?v=x2wUbgAAydY</a:t>
            </a:r>
          </a:p>
          <a:p>
            <a:r>
              <a:rPr lang="en-GB" dirty="0" smtClean="0"/>
              <a:t>Taylor Swift: https://www.youtube.com/watch?v=8xg3vE8Ie_E</a:t>
            </a:r>
          </a:p>
          <a:p>
            <a:r>
              <a:rPr lang="en-GB" dirty="0" smtClean="0"/>
              <a:t>Prokofiev: https://www.youtube.com/watch?v=DUmq1cpcglQ</a:t>
            </a:r>
          </a:p>
          <a:p>
            <a:r>
              <a:rPr lang="en-GB" dirty="0" smtClean="0"/>
              <a:t>West Side Story: https://www.youtube.com/watch?v=GB4lOWfgD5s (1:14)</a:t>
            </a:r>
          </a:p>
          <a:p>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108</a:t>
            </a:fld>
            <a:endParaRPr lang="en-GB"/>
          </a:p>
        </p:txBody>
      </p:sp>
    </p:spTree>
    <p:extLst>
      <p:ext uri="{BB962C8B-B14F-4D97-AF65-F5344CB8AC3E}">
        <p14:creationId xmlns:p14="http://schemas.microsoft.com/office/powerpoint/2010/main" val="1363899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https://www.youtube.com/watch?v=eSHW7a53K_8</a:t>
            </a:r>
          </a:p>
          <a:p>
            <a:r>
              <a:rPr lang="en-GB" dirty="0" smtClean="0"/>
              <a:t>https://www.youtube.com/watch?v=UubjlL4AH4s</a:t>
            </a:r>
          </a:p>
        </p:txBody>
      </p:sp>
      <p:sp>
        <p:nvSpPr>
          <p:cNvPr id="4" name="Slide Number Placeholder 3"/>
          <p:cNvSpPr>
            <a:spLocks noGrp="1"/>
          </p:cNvSpPr>
          <p:nvPr>
            <p:ph type="sldNum" sz="quarter" idx="10"/>
          </p:nvPr>
        </p:nvSpPr>
        <p:spPr/>
        <p:txBody>
          <a:bodyPr/>
          <a:lstStyle/>
          <a:p>
            <a:fld id="{C69D5B08-833D-4954-921E-34230626D71F}" type="slidenum">
              <a:rPr lang="en-GB" smtClean="0"/>
              <a:t>15</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16</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17</a:t>
            </a:fld>
            <a:endParaRPr lang="en-GB"/>
          </a:p>
        </p:txBody>
      </p:sp>
    </p:spTree>
    <p:extLst>
      <p:ext uri="{BB962C8B-B14F-4D97-AF65-F5344CB8AC3E}">
        <p14:creationId xmlns:p14="http://schemas.microsoft.com/office/powerpoint/2010/main" val="3001019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E316E34-A89D-4A75-A74E-2C858AC9CE39}" type="datetimeFigureOut">
              <a:rPr lang="en-GB" smtClean="0"/>
              <a:t>06/01/2016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29351B-911E-4129-880E-5D2F620DED65}" type="slidenum">
              <a:rPr lang="en-GB" smtClean="0"/>
              <a:t>‹#›</a:t>
            </a:fld>
            <a:endParaRPr lang="en-GB"/>
          </a:p>
        </p:txBody>
      </p:sp>
    </p:spTree>
    <p:extLst>
      <p:ext uri="{BB962C8B-B14F-4D97-AF65-F5344CB8AC3E}">
        <p14:creationId xmlns:p14="http://schemas.microsoft.com/office/powerpoint/2010/main" val="27128211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itchFamily="34" charset="0"/>
              </a:defRPr>
            </a:lvl1pPr>
          </a:lstStyle>
          <a:p>
            <a:r>
              <a:rPr lang="en-US" dirty="0" smtClean="0"/>
              <a:t>Click to edit Master title style</a:t>
            </a:r>
            <a:endParaRPr lang="en-GB" dirty="0"/>
          </a:p>
        </p:txBody>
      </p:sp>
      <p:sp>
        <p:nvSpPr>
          <p:cNvPr id="3" name="Vertical Text Placeholder 2"/>
          <p:cNvSpPr>
            <a:spLocks noGrp="1"/>
          </p:cNvSpPr>
          <p:nvPr>
            <p:ph type="body" orient="vert" idx="1"/>
          </p:nvPr>
        </p:nvSpPr>
        <p:spPr/>
        <p:txBody>
          <a:bodyPr vert="eaVert"/>
          <a:lstStyle>
            <a:lvl1pPr>
              <a:defRPr>
                <a:latin typeface="Gill Sans MT" pitchFamily="34" charset="0"/>
              </a:defRPr>
            </a:lvl1pPr>
            <a:lvl2pPr>
              <a:defRPr>
                <a:latin typeface="Gill Sans MT" pitchFamily="34" charset="0"/>
              </a:defRPr>
            </a:lvl2pPr>
            <a:lvl3pPr>
              <a:defRPr>
                <a:latin typeface="Gill Sans MT" pitchFamily="34" charset="0"/>
              </a:defRPr>
            </a:lvl3pPr>
            <a:lvl4pPr>
              <a:defRPr>
                <a:latin typeface="Gill Sans MT" pitchFamily="34" charset="0"/>
              </a:defRPr>
            </a:lvl4pPr>
            <a:lvl5pPr>
              <a:defRPr>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p>
            <a:fld id="{CE316E34-A89D-4A75-A74E-2C858AC9CE39}" type="datetimeFigureOut">
              <a:rPr lang="en-GB" smtClean="0"/>
              <a:t>06/01/2016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29351B-911E-4129-880E-5D2F620DED65}" type="slidenum">
              <a:rPr lang="en-GB" smtClean="0"/>
              <a:t>‹#›</a:t>
            </a:fld>
            <a:endParaRPr lang="en-GB"/>
          </a:p>
        </p:txBody>
      </p:sp>
    </p:spTree>
    <p:extLst>
      <p:ext uri="{BB962C8B-B14F-4D97-AF65-F5344CB8AC3E}">
        <p14:creationId xmlns:p14="http://schemas.microsoft.com/office/powerpoint/2010/main" val="182821946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defRPr>
                <a:latin typeface="Gill Sans MT" pitchFamily="34" charset="0"/>
              </a:defRPr>
            </a:lvl1pPr>
          </a:lstStyle>
          <a:p>
            <a:r>
              <a:rPr lang="en-US" dirty="0" smtClean="0"/>
              <a:t>Click to edit Master title style</a:t>
            </a:r>
            <a:endParaRPr lang="en-GB" dirty="0"/>
          </a:p>
        </p:txBody>
      </p:sp>
      <p:sp>
        <p:nvSpPr>
          <p:cNvPr id="3" name="Vertical Text Placeholder 2"/>
          <p:cNvSpPr>
            <a:spLocks noGrp="1"/>
          </p:cNvSpPr>
          <p:nvPr>
            <p:ph type="body" orient="vert" idx="1"/>
          </p:nvPr>
        </p:nvSpPr>
        <p:spPr>
          <a:xfrm>
            <a:off x="457200" y="274638"/>
            <a:ext cx="6019800" cy="5851525"/>
          </a:xfrm>
        </p:spPr>
        <p:txBody>
          <a:bodyPr vert="eaVert"/>
          <a:lstStyle>
            <a:lvl1pPr>
              <a:defRPr>
                <a:latin typeface="Gill Sans MT" pitchFamily="34" charset="0"/>
              </a:defRPr>
            </a:lvl1pPr>
            <a:lvl2pPr>
              <a:defRPr>
                <a:latin typeface="Gill Sans MT" pitchFamily="34" charset="0"/>
              </a:defRPr>
            </a:lvl2pPr>
            <a:lvl3pPr>
              <a:defRPr>
                <a:latin typeface="Gill Sans MT" pitchFamily="34" charset="0"/>
              </a:defRPr>
            </a:lvl3pPr>
            <a:lvl4pPr>
              <a:defRPr>
                <a:latin typeface="Gill Sans MT" pitchFamily="34" charset="0"/>
              </a:defRPr>
            </a:lvl4pPr>
            <a:lvl5pPr>
              <a:defRPr>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p>
            <a:fld id="{CE316E34-A89D-4A75-A74E-2C858AC9CE39}" type="datetimeFigureOut">
              <a:rPr lang="en-GB" smtClean="0"/>
              <a:t>06/01/2016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29351B-911E-4129-880E-5D2F620DED65}" type="slidenum">
              <a:rPr lang="en-GB" smtClean="0"/>
              <a:t>‹#›</a:t>
            </a:fld>
            <a:endParaRPr lang="en-GB"/>
          </a:p>
        </p:txBody>
      </p:sp>
    </p:spTree>
    <p:extLst>
      <p:ext uri="{BB962C8B-B14F-4D97-AF65-F5344CB8AC3E}">
        <p14:creationId xmlns:p14="http://schemas.microsoft.com/office/powerpoint/2010/main" val="306303709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E316E34-A89D-4A75-A74E-2C858AC9CE39}" type="datetimeFigureOut">
              <a:rPr lang="en-GB" smtClean="0"/>
              <a:t>06/01/2016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29351B-911E-4129-880E-5D2F620DED65}" type="slidenum">
              <a:rPr lang="en-GB" smtClean="0"/>
              <a:t>‹#›</a:t>
            </a:fld>
            <a:endParaRPr lang="en-GB"/>
          </a:p>
        </p:txBody>
      </p:sp>
    </p:spTree>
    <p:extLst>
      <p:ext uri="{BB962C8B-B14F-4D97-AF65-F5344CB8AC3E}">
        <p14:creationId xmlns:p14="http://schemas.microsoft.com/office/powerpoint/2010/main" val="32469891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316E34-A89D-4A75-A74E-2C858AC9CE39}" type="datetimeFigureOut">
              <a:rPr lang="en-GB" smtClean="0"/>
              <a:t>06/01/2016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29351B-911E-4129-880E-5D2F620DED65}" type="slidenum">
              <a:rPr lang="en-GB" smtClean="0"/>
              <a:t>‹#›</a:t>
            </a:fld>
            <a:endParaRPr lang="en-GB"/>
          </a:p>
        </p:txBody>
      </p:sp>
    </p:spTree>
    <p:extLst>
      <p:ext uri="{BB962C8B-B14F-4D97-AF65-F5344CB8AC3E}">
        <p14:creationId xmlns:p14="http://schemas.microsoft.com/office/powerpoint/2010/main" val="9869504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E316E34-A89D-4A75-A74E-2C858AC9CE39}" type="datetimeFigureOut">
              <a:rPr lang="en-GB" smtClean="0"/>
              <a:t>06/01/2016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129351B-911E-4129-880E-5D2F620DED65}" type="slidenum">
              <a:rPr lang="en-GB" smtClean="0"/>
              <a:t>‹#›</a:t>
            </a:fld>
            <a:endParaRPr lang="en-GB"/>
          </a:p>
        </p:txBody>
      </p:sp>
    </p:spTree>
    <p:extLst>
      <p:ext uri="{BB962C8B-B14F-4D97-AF65-F5344CB8AC3E}">
        <p14:creationId xmlns:p14="http://schemas.microsoft.com/office/powerpoint/2010/main" val="92873041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E316E34-A89D-4A75-A74E-2C858AC9CE39}" type="datetimeFigureOut">
              <a:rPr lang="en-GB" smtClean="0"/>
              <a:t>06/01/2016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129351B-911E-4129-880E-5D2F620DED65}" type="slidenum">
              <a:rPr lang="en-GB" smtClean="0"/>
              <a:t>‹#›</a:t>
            </a:fld>
            <a:endParaRPr lang="en-GB"/>
          </a:p>
        </p:txBody>
      </p:sp>
    </p:spTree>
    <p:extLst>
      <p:ext uri="{BB962C8B-B14F-4D97-AF65-F5344CB8AC3E}">
        <p14:creationId xmlns:p14="http://schemas.microsoft.com/office/powerpoint/2010/main" val="396281995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E316E34-A89D-4A75-A74E-2C858AC9CE39}" type="datetimeFigureOut">
              <a:rPr lang="en-GB" smtClean="0"/>
              <a:t>06/01/2016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129351B-911E-4129-880E-5D2F620DED65}" type="slidenum">
              <a:rPr lang="en-GB" smtClean="0"/>
              <a:t>‹#›</a:t>
            </a:fld>
            <a:endParaRPr lang="en-GB"/>
          </a:p>
        </p:txBody>
      </p:sp>
    </p:spTree>
    <p:extLst>
      <p:ext uri="{BB962C8B-B14F-4D97-AF65-F5344CB8AC3E}">
        <p14:creationId xmlns:p14="http://schemas.microsoft.com/office/powerpoint/2010/main" val="181175300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16E34-A89D-4A75-A74E-2C858AC9CE39}" type="datetimeFigureOut">
              <a:rPr lang="en-GB" smtClean="0"/>
              <a:t>06/01/2016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129351B-911E-4129-880E-5D2F620DED65}" type="slidenum">
              <a:rPr lang="en-GB" smtClean="0"/>
              <a:t>‹#›</a:t>
            </a:fld>
            <a:endParaRPr lang="en-GB"/>
          </a:p>
        </p:txBody>
      </p:sp>
    </p:spTree>
    <p:extLst>
      <p:ext uri="{BB962C8B-B14F-4D97-AF65-F5344CB8AC3E}">
        <p14:creationId xmlns:p14="http://schemas.microsoft.com/office/powerpoint/2010/main" val="345293968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316E34-A89D-4A75-A74E-2C858AC9CE39}" type="datetimeFigureOut">
              <a:rPr lang="en-GB" smtClean="0"/>
              <a:t>06/01/2016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129351B-911E-4129-880E-5D2F620DED65}" type="slidenum">
              <a:rPr lang="en-GB" smtClean="0"/>
              <a:t>‹#›</a:t>
            </a:fld>
            <a:endParaRPr lang="en-GB"/>
          </a:p>
        </p:txBody>
      </p:sp>
    </p:spTree>
    <p:extLst>
      <p:ext uri="{BB962C8B-B14F-4D97-AF65-F5344CB8AC3E}">
        <p14:creationId xmlns:p14="http://schemas.microsoft.com/office/powerpoint/2010/main" val="72000689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316E34-A89D-4A75-A74E-2C858AC9CE39}" type="datetimeFigureOut">
              <a:rPr lang="en-GB" smtClean="0"/>
              <a:t>06/01/2016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129351B-911E-4129-880E-5D2F620DED65}" type="slidenum">
              <a:rPr lang="en-GB" smtClean="0"/>
              <a:t>‹#›</a:t>
            </a:fld>
            <a:endParaRPr lang="en-GB"/>
          </a:p>
        </p:txBody>
      </p:sp>
    </p:spTree>
    <p:extLst>
      <p:ext uri="{BB962C8B-B14F-4D97-AF65-F5344CB8AC3E}">
        <p14:creationId xmlns:p14="http://schemas.microsoft.com/office/powerpoint/2010/main" val="327745711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16E34-A89D-4A75-A74E-2C858AC9CE39}" type="datetimeFigureOut">
              <a:rPr lang="en-GB" smtClean="0"/>
              <a:t>06/01/2016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29351B-911E-4129-880E-5D2F620DED65}" type="slidenum">
              <a:rPr lang="en-GB" smtClean="0"/>
              <a:t>‹#›</a:t>
            </a:fld>
            <a:endParaRPr lang="en-GB"/>
          </a:p>
        </p:txBody>
      </p:sp>
    </p:spTree>
    <p:extLst>
      <p:ext uri="{BB962C8B-B14F-4D97-AF65-F5344CB8AC3E}">
        <p14:creationId xmlns:p14="http://schemas.microsoft.com/office/powerpoint/2010/main" val="36231245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67.png"/><Relationship Id="rId4" Type="http://schemas.openxmlformats.org/officeDocument/2006/relationships/image" Target="../media/image66.png"/></Relationships>
</file>

<file path=ppt/slides/_rels/slide10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image" Target="../media/image70.jpeg"/><Relationship Id="rId4" Type="http://schemas.openxmlformats.org/officeDocument/2006/relationships/image" Target="../media/image69.jpeg"/></Relationships>
</file>

<file path=ppt/slides/_rels/slide10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74.png"/><Relationship Id="rId5" Type="http://schemas.openxmlformats.org/officeDocument/2006/relationships/image" Target="../media/image73.jpeg"/><Relationship Id="rId4" Type="http://schemas.openxmlformats.org/officeDocument/2006/relationships/image" Target="../media/image72.jpeg"/></Relationships>
</file>

<file path=ppt/slides/_rels/slide10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4.xml"/><Relationship Id="rId1" Type="http://schemas.openxmlformats.org/officeDocument/2006/relationships/slideLayout" Target="../slideLayouts/slideLayout1.xml"/><Relationship Id="rId5" Type="http://schemas.openxmlformats.org/officeDocument/2006/relationships/image" Target="../media/image77.jpeg"/><Relationship Id="rId4" Type="http://schemas.openxmlformats.org/officeDocument/2006/relationships/image" Target="../media/image76.jpeg"/></Relationships>
</file>

<file path=ppt/slides/_rels/slide10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79.jpe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8.png"/><Relationship Id="rId4"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hyperlink" Target="http://www.google.co.uk/url?sa=i&amp;rct=j&amp;q=&amp;source=images&amp;cd=&amp;cad=rja&amp;docid=yib72RMvRhZlxM&amp;tbnid=dO3xZi3o1YZ85M:&amp;ved=0CAUQjRw&amp;url=http://concise.co.uk/news/2012/05/efm-broadband/efm-no-more-waiting-in-line/&amp;ei=ZovDUYrdF6P30gWhy4DYCA&amp;bvm=bv.48175248,d.d2k&amp;psig=AFQjCNGzkl4cHyq_cPDvWwCpwMOcqMtItg&amp;ust=1371856068418347" TargetMode="External"/><Relationship Id="rId7"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hyperlink" Target="http://www.google.co.uk/url?sa=i&amp;rct=j&amp;q=spreading+rumourscartoon&amp;source=images&amp;cd=&amp;docid=l3VLOG5u6Phb2M&amp;tbnid=k4WcvpeUwV9Y8M:&amp;ved=0CAUQjRw&amp;url=http://seniormusingsmoments.blogspot.com/2013/03/harbingers-of-hate.html&amp;ei=6ovDUcnmOIjJ0AWzk4H4Bw&amp;bvm=bv.48175248,d.d2k&amp;psig=AFQjCNFw3Y9cGEFhph6nYGq8RUMYbxZxkg&amp;ust=1371856225341375" TargetMode="Externa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bxoC5Oyf_s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27.png"/><Relationship Id="rId4" Type="http://schemas.openxmlformats.org/officeDocument/2006/relationships/notesSlide" Target="../notesSlides/notesSlide2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youtube.com/watch?v=FHoaPLO6Zd8" TargetMode="Externa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48.png"/></Relationships>
</file>

<file path=ppt/slides/_rels/slide8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53.jpeg"/></Relationships>
</file>

<file path=ppt/slides/_rels/slide9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7.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55.jpeg"/></Relationships>
</file>

<file path=ppt/slides/_rels/slide9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55.jpeg"/><Relationship Id="rId5" Type="http://schemas.openxmlformats.org/officeDocument/2006/relationships/image" Target="../media/image59.jpeg"/><Relationship Id="rId4" Type="http://schemas.openxmlformats.org/officeDocument/2006/relationships/image" Target="../media/image58.jpeg"/></Relationships>
</file>

<file path=ppt/slides/_rels/slide9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59.jpeg"/><Relationship Id="rId5" Type="http://schemas.openxmlformats.org/officeDocument/2006/relationships/image" Target="../media/image62.jpeg"/><Relationship Id="rId4" Type="http://schemas.openxmlformats.org/officeDocument/2006/relationships/image" Target="../media/image61.jpeg"/></Relationships>
</file>

<file path=ppt/slides/_rels/slide9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6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3811" y="188640"/>
            <a:ext cx="9120187" cy="574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5666" y="6033546"/>
            <a:ext cx="1639002" cy="62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RRSA-Level-1-Logo"/>
          <p:cNvPicPr>
            <a:picLocks noChangeAspect="1" noChangeArrowheads="1"/>
          </p:cNvPicPr>
          <p:nvPr/>
        </p:nvPicPr>
        <p:blipFill>
          <a:blip r:embed="rId4" cstate="email">
            <a:extLst>
              <a:ext uri="{28A0092B-C50C-407E-A947-70E740481C1C}">
                <a14:useLocalDpi xmlns:a14="http://schemas.microsoft.com/office/drawing/2010/main"/>
              </a:ext>
            </a:extLst>
          </a:blip>
          <a:srcRect b="6004"/>
          <a:stretch>
            <a:fillRect/>
          </a:stretch>
        </p:blipFill>
        <p:spPr bwMode="auto">
          <a:xfrm>
            <a:off x="2195736" y="6033546"/>
            <a:ext cx="656853" cy="69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915816" y="5978139"/>
            <a:ext cx="6160747" cy="738664"/>
          </a:xfrm>
          <a:prstGeom prst="rect">
            <a:avLst/>
          </a:prstGeom>
        </p:spPr>
        <p:txBody>
          <a:bodyPr wrap="square">
            <a:spAutoFit/>
          </a:bodyPr>
          <a:lstStyle/>
          <a:p>
            <a:r>
              <a:rPr lang="en-GB" sz="1050" b="1" dirty="0" smtClean="0">
                <a:solidFill>
                  <a:srgbClr val="00B0F0"/>
                </a:solidFill>
              </a:rPr>
              <a:t>Article </a:t>
            </a:r>
            <a:r>
              <a:rPr lang="en-GB" sz="1050" b="1" dirty="0">
                <a:solidFill>
                  <a:srgbClr val="00B0F0"/>
                </a:solidFill>
              </a:rPr>
              <a:t>12 </a:t>
            </a:r>
            <a:r>
              <a:rPr lang="en-GB" sz="1050" dirty="0"/>
              <a:t>(respect for the views of the </a:t>
            </a:r>
            <a:r>
              <a:rPr lang="en-GB" sz="1050" dirty="0" smtClean="0"/>
              <a:t>child) Every </a:t>
            </a:r>
            <a:r>
              <a:rPr lang="en-GB" sz="1050" dirty="0"/>
              <a:t>child has the right to say what they think in all matters affecting them, and to have their views taken seriously</a:t>
            </a:r>
            <a:r>
              <a:rPr lang="en-GB" sz="1050" dirty="0" smtClean="0"/>
              <a:t>.</a:t>
            </a:r>
          </a:p>
          <a:p>
            <a:r>
              <a:rPr lang="en-GB" sz="1050" b="1" dirty="0">
                <a:solidFill>
                  <a:srgbClr val="00B0F0"/>
                </a:solidFill>
              </a:rPr>
              <a:t>Article 28 </a:t>
            </a:r>
            <a:r>
              <a:rPr lang="en-GB" sz="1050" dirty="0"/>
              <a:t>(right to </a:t>
            </a:r>
            <a:r>
              <a:rPr lang="en-GB" sz="1050" dirty="0" smtClean="0"/>
              <a:t>education) Every </a:t>
            </a:r>
            <a:r>
              <a:rPr lang="en-GB" sz="1050" dirty="0"/>
              <a:t>child has the right to an education. Primary education must be free. Secondary education must be available to every child. Discipline in schools must respect children’s dignity. </a:t>
            </a:r>
          </a:p>
        </p:txBody>
      </p:sp>
    </p:spTree>
    <p:extLst>
      <p:ext uri="{BB962C8B-B14F-4D97-AF65-F5344CB8AC3E}">
        <p14:creationId xmlns:p14="http://schemas.microsoft.com/office/powerpoint/2010/main" val="38044174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prologue</a:t>
            </a:r>
            <a:endParaRPr lang="en-GB" dirty="0"/>
          </a:p>
        </p:txBody>
      </p:sp>
      <p:sp>
        <p:nvSpPr>
          <p:cNvPr id="3" name="Content Placeholder 2"/>
          <p:cNvSpPr>
            <a:spLocks noGrp="1"/>
          </p:cNvSpPr>
          <p:nvPr>
            <p:ph idx="1"/>
          </p:nvPr>
        </p:nvSpPr>
        <p:spPr/>
        <p:txBody>
          <a:bodyPr>
            <a:normAutofit fontScale="62500" lnSpcReduction="20000"/>
          </a:bodyPr>
          <a:lstStyle/>
          <a:p>
            <a:pPr marL="0" indent="0">
              <a:buNone/>
            </a:pPr>
            <a:r>
              <a:rPr lang="en-GB" dirty="0"/>
              <a:t>Two households, both alike in dignity,</a:t>
            </a:r>
          </a:p>
          <a:p>
            <a:pPr marL="0" indent="0">
              <a:buNone/>
            </a:pPr>
            <a:r>
              <a:rPr lang="en-GB" dirty="0"/>
              <a:t>In fair Verona, where we lay our scene,</a:t>
            </a:r>
          </a:p>
          <a:p>
            <a:pPr marL="0" indent="0">
              <a:buNone/>
            </a:pPr>
            <a:r>
              <a:rPr lang="en-GB" dirty="0"/>
              <a:t>From ancient grudge break to new mutiny,</a:t>
            </a:r>
          </a:p>
          <a:p>
            <a:pPr marL="0" indent="0">
              <a:buNone/>
            </a:pPr>
            <a:r>
              <a:rPr lang="en-GB" dirty="0"/>
              <a:t>Where civil blood makes civil hands unclean.</a:t>
            </a:r>
          </a:p>
          <a:p>
            <a:pPr marL="0" indent="0">
              <a:buNone/>
            </a:pPr>
            <a:r>
              <a:rPr lang="en-GB" dirty="0"/>
              <a:t>From forth the fatal loins of these two foes</a:t>
            </a:r>
          </a:p>
          <a:p>
            <a:pPr marL="0" indent="0">
              <a:buNone/>
            </a:pPr>
            <a:r>
              <a:rPr lang="en-GB" dirty="0"/>
              <a:t>A pair of star-</a:t>
            </a:r>
            <a:r>
              <a:rPr lang="en-GB" dirty="0" err="1"/>
              <a:t>cross'd</a:t>
            </a:r>
            <a:r>
              <a:rPr lang="en-GB" dirty="0"/>
              <a:t> lovers take their life;</a:t>
            </a:r>
          </a:p>
          <a:p>
            <a:pPr marL="0" indent="0">
              <a:buNone/>
            </a:pPr>
            <a:r>
              <a:rPr lang="en-GB" dirty="0"/>
              <a:t>Whose </a:t>
            </a:r>
            <a:r>
              <a:rPr lang="en-GB" dirty="0" err="1"/>
              <a:t>misadventured</a:t>
            </a:r>
            <a:r>
              <a:rPr lang="en-GB" dirty="0"/>
              <a:t> piteous overthrows</a:t>
            </a:r>
          </a:p>
          <a:p>
            <a:pPr marL="0" indent="0">
              <a:buNone/>
            </a:pPr>
            <a:r>
              <a:rPr lang="en-GB" dirty="0"/>
              <a:t>Do with their death bury their parents' strife.</a:t>
            </a:r>
          </a:p>
          <a:p>
            <a:pPr marL="0" indent="0">
              <a:buNone/>
            </a:pPr>
            <a:r>
              <a:rPr lang="en-GB" dirty="0"/>
              <a:t>The fearful passage of their death-</a:t>
            </a:r>
            <a:r>
              <a:rPr lang="en-GB" dirty="0" err="1"/>
              <a:t>mark'd</a:t>
            </a:r>
            <a:r>
              <a:rPr lang="en-GB" dirty="0"/>
              <a:t> love,</a:t>
            </a:r>
          </a:p>
          <a:p>
            <a:pPr marL="0" indent="0">
              <a:buNone/>
            </a:pPr>
            <a:r>
              <a:rPr lang="en-GB" dirty="0"/>
              <a:t>And the continuance of their parents' rage,</a:t>
            </a:r>
          </a:p>
          <a:p>
            <a:pPr marL="0" indent="0">
              <a:buNone/>
            </a:pPr>
            <a:r>
              <a:rPr lang="en-GB" dirty="0"/>
              <a:t>Which, but their children's end, nought could remove,</a:t>
            </a:r>
          </a:p>
          <a:p>
            <a:pPr marL="0" indent="0">
              <a:buNone/>
            </a:pPr>
            <a:r>
              <a:rPr lang="en-GB" dirty="0"/>
              <a:t>Is now the two hours' traffic of our stage;</a:t>
            </a:r>
          </a:p>
          <a:p>
            <a:pPr marL="0" indent="0">
              <a:buNone/>
            </a:pPr>
            <a:r>
              <a:rPr lang="en-GB" dirty="0"/>
              <a:t>The which if you with patient ears attend,</a:t>
            </a:r>
          </a:p>
          <a:p>
            <a:pPr marL="0" indent="0">
              <a:buNone/>
            </a:pPr>
            <a:r>
              <a:rPr lang="en-GB" dirty="0"/>
              <a:t>What here shall miss, our toil shall strive to mend.</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comment on the performance of a text?</a:t>
            </a:r>
            <a:endParaRPr lang="en-GB" dirty="0"/>
          </a:p>
        </p:txBody>
      </p:sp>
    </p:spTree>
    <p:extLst>
      <p:ext uri="{BB962C8B-B14F-4D97-AF65-F5344CB8AC3E}">
        <p14:creationId xmlns:p14="http://schemas.microsoft.com/office/powerpoint/2010/main" val="157342980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images1.mtv.com/uri/mgid:uma:video:mtv.com:827101?width=525&amp;height=560&amp;mindimension=324&amp;crop=true&amp;quality=0.8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 y="1557338"/>
            <a:ext cx="30861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4" descr="http://4.bp.blogspot.com/_zKuMwIApEFw/TMvcYwdnCbI/AAAAAAAACno/fRCG2xGd2rI/s400/bul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75" y="1557338"/>
            <a:ext cx="3544888"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6" descr="http://www.callfire.com/blog/wp-content/uploads/2011/04/letterT.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5825" y="2492375"/>
            <a:ext cx="1543050"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dirty="0" err="1" smtClean="0"/>
              <a:t>Tybalt</a:t>
            </a:r>
            <a:endParaRPr lang="en-GB" dirty="0"/>
          </a:p>
        </p:txBody>
      </p:sp>
    </p:spTree>
    <p:extLst>
      <p:ext uri="{BB962C8B-B14F-4D97-AF65-F5344CB8AC3E}">
        <p14:creationId xmlns:p14="http://schemas.microsoft.com/office/powerpoint/2010/main" val="193833984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drcap.co.uk/Portals/0/Skins/drcap/images/New_Era_59fifty_cap_images/Large/New-Era-cap-Basics-NY-Yankees-yellow-whi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13" y="1773238"/>
            <a:ext cx="3121026"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4" descr="http://media.giantbomb.com/uploads/1/13307/1096281-small_p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113" y="1916113"/>
            <a:ext cx="2924175"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6" descr="http://www.ford-group.net/style/desktop/images/le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4888" y="2060575"/>
            <a:ext cx="3059112"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dirty="0" smtClean="0"/>
              <a:t>Capulet</a:t>
            </a:r>
            <a:endParaRPr lang="en-GB" dirty="0"/>
          </a:p>
        </p:txBody>
      </p:sp>
    </p:spTree>
    <p:extLst>
      <p:ext uri="{BB962C8B-B14F-4D97-AF65-F5344CB8AC3E}">
        <p14:creationId xmlns:p14="http://schemas.microsoft.com/office/powerpoint/2010/main" val="275687244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arabianbusiness.com/incoming/article440333.ece/BINARY/montypanes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063" y="1916113"/>
            <a:ext cx="43815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4" descr="http://www.rapidonline.com/catalogueimages/module/M066893P01WL.jpg"/>
          <p:cNvPicPr>
            <a:picLocks noChangeAspect="1" noChangeArrowheads="1"/>
          </p:cNvPicPr>
          <p:nvPr/>
        </p:nvPicPr>
        <p:blipFill>
          <a:blip r:embed="rId4">
            <a:extLst>
              <a:ext uri="{28A0092B-C50C-407E-A947-70E740481C1C}">
                <a14:useLocalDpi xmlns:a14="http://schemas.microsoft.com/office/drawing/2010/main" val="0"/>
              </a:ext>
            </a:extLst>
          </a:blip>
          <a:srcRect l="36739" r="38123" b="3317"/>
          <a:stretch>
            <a:fillRect/>
          </a:stretch>
        </p:blipFill>
        <p:spPr bwMode="auto">
          <a:xfrm>
            <a:off x="5148263" y="1341438"/>
            <a:ext cx="93662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6" descr="http://www.freefoto.com/images/2001/12/2001_12_3---Letter-L_we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2225" y="2565400"/>
            <a:ext cx="233045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8" descr="red, sign, black, icon, mark, symbol, cross, marks, bi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75463" y="2781300"/>
            <a:ext cx="9715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dirty="0" smtClean="0"/>
              <a:t>Montague</a:t>
            </a:r>
            <a:endParaRPr lang="en-GB" dirty="0"/>
          </a:p>
        </p:txBody>
      </p:sp>
    </p:spTree>
    <p:extLst>
      <p:ext uri="{BB962C8B-B14F-4D97-AF65-F5344CB8AC3E}">
        <p14:creationId xmlns:p14="http://schemas.microsoft.com/office/powerpoint/2010/main" val="296540479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6" descr="http://gimp.open-source-solution.org/manual/images/tutorials/straight-lines-6.png"/>
          <p:cNvPicPr>
            <a:picLocks noChangeAspect="1" noChangeArrowheads="1"/>
          </p:cNvPicPr>
          <p:nvPr/>
        </p:nvPicPr>
        <p:blipFill>
          <a:blip r:embed="rId3">
            <a:extLst>
              <a:ext uri="{28A0092B-C50C-407E-A947-70E740481C1C}">
                <a14:useLocalDpi xmlns:a14="http://schemas.microsoft.com/office/drawing/2010/main" val="0"/>
              </a:ext>
            </a:extLst>
          </a:blip>
          <a:srcRect r="24596"/>
          <a:stretch>
            <a:fillRect/>
          </a:stretch>
        </p:blipFill>
        <p:spPr bwMode="auto">
          <a:xfrm>
            <a:off x="5724525" y="1700213"/>
            <a:ext cx="3348038" cy="277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2" descr="http://25.media.tumblr.com/tumblr_mdnkvgNwx61rbxtiuo2_4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 y="1628775"/>
            <a:ext cx="3744913"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descr="http://t1.gstatic.com/images?q=tbn:ANd9GcRNVR3rfptcM4CXohXDMipFo6i_yDaQWl3l2ahSdR-FruYJpKvtJOl_2NPot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4300" y="21336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dirty="0" smtClean="0"/>
              <a:t>Rosaline</a:t>
            </a:r>
            <a:endParaRPr lang="en-GB" dirty="0"/>
          </a:p>
        </p:txBody>
      </p:sp>
    </p:spTree>
    <p:extLst>
      <p:ext uri="{BB962C8B-B14F-4D97-AF65-F5344CB8AC3E}">
        <p14:creationId xmlns:p14="http://schemas.microsoft.com/office/powerpoint/2010/main" val="163082941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imagesource.com/Doc/IS0/Media/TR4_WATERMARKED/d/7/1/4/IS841-0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908050"/>
            <a:ext cx="3024187" cy="453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4" descr="http://upload.wikimedia.org/wikipedia/commons/thumb/6/6e/Paris_-_Eiffelturm_und_Marsfeld2.jpg/280px-Paris_-_Eiffelturm_und_Marsfeld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4300" y="908050"/>
            <a:ext cx="4608513" cy="474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dirty="0" smtClean="0"/>
              <a:t>County Paris</a:t>
            </a:r>
            <a:endParaRPr lang="en-GB" dirty="0"/>
          </a:p>
        </p:txBody>
      </p:sp>
    </p:spTree>
    <p:extLst>
      <p:ext uri="{BB962C8B-B14F-4D97-AF65-F5344CB8AC3E}">
        <p14:creationId xmlns:p14="http://schemas.microsoft.com/office/powerpoint/2010/main" val="174246746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Round 2: General knowledge</a:t>
            </a:r>
            <a:endParaRPr lang="en-GB"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GB" dirty="0" smtClean="0"/>
              <a:t>Where does Romeo go to when he is exiled? </a:t>
            </a:r>
            <a:r>
              <a:rPr lang="en-GB" dirty="0" smtClean="0">
                <a:solidFill>
                  <a:srgbClr val="FF0000"/>
                </a:solidFill>
              </a:rPr>
              <a:t>Mantua</a:t>
            </a:r>
          </a:p>
          <a:p>
            <a:pPr marL="514350" indent="-514350">
              <a:buFont typeface="+mj-lt"/>
              <a:buAutoNum type="arabicPeriod"/>
            </a:pPr>
            <a:r>
              <a:rPr lang="en-GB" dirty="0" smtClean="0"/>
              <a:t>Who is “the fairy’s midwife”? </a:t>
            </a:r>
            <a:r>
              <a:rPr lang="en-GB" dirty="0" smtClean="0">
                <a:solidFill>
                  <a:srgbClr val="FF0000"/>
                </a:solidFill>
              </a:rPr>
              <a:t>Queen </a:t>
            </a:r>
            <a:r>
              <a:rPr lang="en-GB" dirty="0" err="1" smtClean="0">
                <a:solidFill>
                  <a:srgbClr val="FF0000"/>
                </a:solidFill>
              </a:rPr>
              <a:t>Mab</a:t>
            </a:r>
            <a:endParaRPr lang="en-GB" dirty="0" smtClean="0">
              <a:solidFill>
                <a:srgbClr val="FF0000"/>
              </a:solidFill>
            </a:endParaRPr>
          </a:p>
          <a:p>
            <a:pPr marL="514350" indent="-514350">
              <a:buFont typeface="+mj-lt"/>
              <a:buAutoNum type="arabicPeriod"/>
            </a:pPr>
            <a:r>
              <a:rPr lang="en-GB" dirty="0" smtClean="0"/>
              <a:t>When is Juliet supposed to marry Paris? </a:t>
            </a:r>
            <a:r>
              <a:rPr lang="en-GB" dirty="0" smtClean="0">
                <a:solidFill>
                  <a:srgbClr val="FF0000"/>
                </a:solidFill>
              </a:rPr>
              <a:t>Next Thursday</a:t>
            </a:r>
          </a:p>
          <a:p>
            <a:pPr marL="514350" indent="-514350">
              <a:buFont typeface="+mj-lt"/>
              <a:buAutoNum type="arabicPeriod"/>
            </a:pPr>
            <a:r>
              <a:rPr lang="en-GB" dirty="0" smtClean="0"/>
              <a:t>What poetic meter does Shakespeare famously use? </a:t>
            </a:r>
            <a:r>
              <a:rPr lang="en-GB" dirty="0" smtClean="0">
                <a:solidFill>
                  <a:srgbClr val="FF0000"/>
                </a:solidFill>
              </a:rPr>
              <a:t>Iambic pentameter</a:t>
            </a:r>
          </a:p>
          <a:p>
            <a:pPr marL="514350" indent="-514350">
              <a:buFont typeface="+mj-lt"/>
              <a:buAutoNum type="arabicPeriod"/>
            </a:pPr>
            <a:r>
              <a:rPr lang="en-GB" dirty="0" smtClean="0"/>
              <a:t>Which character is referred to as the “Prince of Cats”? </a:t>
            </a:r>
            <a:r>
              <a:rPr lang="en-GB" dirty="0" err="1" smtClean="0">
                <a:solidFill>
                  <a:srgbClr val="FF0000"/>
                </a:solidFill>
              </a:rPr>
              <a:t>Tybalt</a:t>
            </a:r>
            <a:endParaRPr lang="en-GB" dirty="0">
              <a:solidFill>
                <a:srgbClr val="FF0000"/>
              </a:solidFill>
            </a:endParaRPr>
          </a:p>
        </p:txBody>
      </p:sp>
    </p:spTree>
    <p:extLst>
      <p:ext uri="{BB962C8B-B14F-4D97-AF65-F5344CB8AC3E}">
        <p14:creationId xmlns:p14="http://schemas.microsoft.com/office/powerpoint/2010/main" val="988441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Round 3: Quotable quotes</a:t>
            </a:r>
            <a:endParaRPr lang="en-GB" dirty="0"/>
          </a:p>
        </p:txBody>
      </p:sp>
      <p:sp>
        <p:nvSpPr>
          <p:cNvPr id="3" name="Content Placeholder 2"/>
          <p:cNvSpPr>
            <a:spLocks noGrp="1"/>
          </p:cNvSpPr>
          <p:nvPr>
            <p:ph idx="1"/>
          </p:nvPr>
        </p:nvSpPr>
        <p:spPr/>
        <p:txBody>
          <a:bodyPr>
            <a:normAutofit fontScale="92500" lnSpcReduction="10000"/>
          </a:bodyPr>
          <a:lstStyle/>
          <a:p>
            <a:pPr marL="0" indent="0">
              <a:buNone/>
            </a:pPr>
            <a:r>
              <a:rPr lang="en-GB" dirty="0" smtClean="0"/>
              <a:t>Who said the following?</a:t>
            </a:r>
          </a:p>
          <a:p>
            <a:pPr marL="514350" indent="-514350">
              <a:buFont typeface="+mj-lt"/>
              <a:buAutoNum type="arabicPeriod"/>
            </a:pPr>
            <a:r>
              <a:rPr lang="en-GB" dirty="0" smtClean="0"/>
              <a:t>“I am fortune’s fool” </a:t>
            </a:r>
            <a:r>
              <a:rPr lang="en-GB" dirty="0" smtClean="0">
                <a:solidFill>
                  <a:srgbClr val="FF0000"/>
                </a:solidFill>
              </a:rPr>
              <a:t>Romeo</a:t>
            </a:r>
          </a:p>
          <a:p>
            <a:pPr marL="514350" indent="-514350">
              <a:buFont typeface="+mj-lt"/>
              <a:buAutoNum type="arabicPeriod"/>
            </a:pPr>
            <a:r>
              <a:rPr lang="en-GB" dirty="0" smtClean="0"/>
              <a:t>“Love moderately, long love doth so;</a:t>
            </a:r>
            <a:br>
              <a:rPr lang="en-GB" dirty="0" smtClean="0"/>
            </a:br>
            <a:r>
              <a:rPr lang="en-GB" dirty="0" smtClean="0"/>
              <a:t>Too swift arrives as tardy as too slow” </a:t>
            </a:r>
            <a:r>
              <a:rPr lang="en-GB" dirty="0" smtClean="0">
                <a:solidFill>
                  <a:srgbClr val="FF0000"/>
                </a:solidFill>
              </a:rPr>
              <a:t>Friar Lawrence</a:t>
            </a:r>
          </a:p>
          <a:p>
            <a:pPr marL="514350" indent="-514350">
              <a:buFont typeface="+mj-lt"/>
              <a:buAutoNum type="arabicPeriod"/>
            </a:pPr>
            <a:r>
              <a:rPr lang="en-GB" dirty="0" smtClean="0"/>
              <a:t>“Ask for me tomorrow, and you shall find me a grave man” </a:t>
            </a:r>
            <a:r>
              <a:rPr lang="en-GB" dirty="0" err="1" smtClean="0">
                <a:solidFill>
                  <a:srgbClr val="FF0000"/>
                </a:solidFill>
              </a:rPr>
              <a:t>Mercutio</a:t>
            </a:r>
            <a:endParaRPr lang="en-GB" dirty="0" smtClean="0">
              <a:solidFill>
                <a:srgbClr val="FF0000"/>
              </a:solidFill>
            </a:endParaRPr>
          </a:p>
          <a:p>
            <a:pPr marL="514350" indent="-514350">
              <a:buFont typeface="+mj-lt"/>
              <a:buAutoNum type="arabicPeriod"/>
            </a:pPr>
            <a:r>
              <a:rPr lang="en-GB" dirty="0" smtClean="0"/>
              <a:t>“Where is your mother?” </a:t>
            </a:r>
            <a:r>
              <a:rPr lang="en-GB" dirty="0" smtClean="0">
                <a:solidFill>
                  <a:srgbClr val="FF0000"/>
                </a:solidFill>
              </a:rPr>
              <a:t>The Nurse</a:t>
            </a:r>
          </a:p>
          <a:p>
            <a:pPr marL="514350" indent="-514350">
              <a:buFont typeface="+mj-lt"/>
              <a:buAutoNum type="arabicPeriod"/>
            </a:pPr>
            <a:r>
              <a:rPr lang="en-GB" dirty="0" smtClean="0"/>
              <a:t>“Gallop apace, you fiery-footed steeds” </a:t>
            </a:r>
            <a:r>
              <a:rPr lang="en-GB" dirty="0" smtClean="0">
                <a:solidFill>
                  <a:srgbClr val="FF0000"/>
                </a:solidFill>
              </a:rPr>
              <a:t>Juliet</a:t>
            </a:r>
            <a:endParaRPr lang="en-GB" dirty="0">
              <a:solidFill>
                <a:srgbClr val="FF0000"/>
              </a:solidFill>
            </a:endParaRPr>
          </a:p>
        </p:txBody>
      </p:sp>
    </p:spTree>
    <p:extLst>
      <p:ext uri="{BB962C8B-B14F-4D97-AF65-F5344CB8AC3E}">
        <p14:creationId xmlns:p14="http://schemas.microsoft.com/office/powerpoint/2010/main" val="1854488941"/>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Round </a:t>
            </a:r>
            <a:r>
              <a:rPr lang="en-GB" dirty="0" smtClean="0"/>
              <a:t>4: </a:t>
            </a:r>
            <a:r>
              <a:rPr lang="en-GB" dirty="0"/>
              <a:t>Eye-watering </a:t>
            </a:r>
            <a:r>
              <a:rPr lang="en-GB" dirty="0" smtClean="0"/>
              <a:t>words</a:t>
            </a:r>
            <a:br>
              <a:rPr lang="en-GB" dirty="0" smtClean="0"/>
            </a:br>
            <a:r>
              <a:rPr lang="en-GB" dirty="0" smtClean="0"/>
              <a:t>Match the word to its meaning</a:t>
            </a:r>
            <a:endParaRPr lang="en-GB" dirty="0"/>
          </a:p>
        </p:txBody>
      </p:sp>
      <p:sp>
        <p:nvSpPr>
          <p:cNvPr id="3" name="Content Placeholder 2"/>
          <p:cNvSpPr>
            <a:spLocks noGrp="1"/>
          </p:cNvSpPr>
          <p:nvPr>
            <p:ph sz="half" idx="1"/>
          </p:nvPr>
        </p:nvSpPr>
        <p:spPr/>
        <p:txBody>
          <a:bodyPr/>
          <a:lstStyle/>
          <a:p>
            <a:pPr marL="514350" indent="-514350">
              <a:buFont typeface="+mj-lt"/>
              <a:buAutoNum type="arabicPeriod"/>
            </a:pPr>
            <a:r>
              <a:rPr lang="en-GB" dirty="0" smtClean="0"/>
              <a:t>counsel</a:t>
            </a:r>
          </a:p>
          <a:p>
            <a:pPr marL="514350" indent="-514350">
              <a:buFont typeface="+mj-lt"/>
              <a:buAutoNum type="arabicPeriod"/>
            </a:pPr>
            <a:r>
              <a:rPr lang="en-GB" dirty="0" smtClean="0"/>
              <a:t>profane</a:t>
            </a:r>
          </a:p>
          <a:p>
            <a:pPr marL="514350" indent="-514350">
              <a:buFont typeface="+mj-lt"/>
              <a:buAutoNum type="arabicPeriod"/>
            </a:pPr>
            <a:r>
              <a:rPr lang="en-GB" dirty="0" err="1" smtClean="0"/>
              <a:t>princox</a:t>
            </a:r>
            <a:endParaRPr lang="en-GB" dirty="0" smtClean="0"/>
          </a:p>
          <a:p>
            <a:pPr marL="514350" indent="-514350">
              <a:buFont typeface="+mj-lt"/>
              <a:buAutoNum type="arabicPeriod"/>
            </a:pPr>
            <a:r>
              <a:rPr lang="en-GB" dirty="0" smtClean="0"/>
              <a:t>maidenhead</a:t>
            </a:r>
          </a:p>
          <a:p>
            <a:pPr marL="514350" indent="-514350">
              <a:buFont typeface="+mj-lt"/>
              <a:buAutoNum type="arabicPeriod"/>
            </a:pPr>
            <a:r>
              <a:rPr lang="en-GB" dirty="0" smtClean="0"/>
              <a:t>quarrel</a:t>
            </a:r>
            <a:endParaRPr lang="en-GB" dirty="0"/>
          </a:p>
        </p:txBody>
      </p:sp>
      <p:sp>
        <p:nvSpPr>
          <p:cNvPr id="4" name="Content Placeholder 3"/>
          <p:cNvSpPr>
            <a:spLocks noGrp="1"/>
          </p:cNvSpPr>
          <p:nvPr>
            <p:ph sz="half" idx="2"/>
          </p:nvPr>
        </p:nvSpPr>
        <p:spPr/>
        <p:txBody>
          <a:bodyPr/>
          <a:lstStyle/>
          <a:p>
            <a:pPr marL="514350" indent="-514350">
              <a:buFont typeface="+mj-lt"/>
              <a:buAutoNum type="alphaUcPeriod"/>
            </a:pPr>
            <a:r>
              <a:rPr lang="en-GB" dirty="0" smtClean="0">
                <a:solidFill>
                  <a:srgbClr val="FF0000"/>
                </a:solidFill>
              </a:rPr>
              <a:t>cocky youngster</a:t>
            </a:r>
          </a:p>
          <a:p>
            <a:pPr marL="514350" indent="-514350">
              <a:buFont typeface="+mj-lt"/>
              <a:buAutoNum type="alphaUcPeriod"/>
            </a:pPr>
            <a:r>
              <a:rPr lang="en-GB" dirty="0" smtClean="0">
                <a:solidFill>
                  <a:srgbClr val="FF0000"/>
                </a:solidFill>
              </a:rPr>
              <a:t>treat with disrespect</a:t>
            </a:r>
          </a:p>
          <a:p>
            <a:pPr marL="514350" indent="-514350">
              <a:buFont typeface="+mj-lt"/>
              <a:buAutoNum type="alphaUcPeriod"/>
            </a:pPr>
            <a:r>
              <a:rPr lang="en-GB" dirty="0" smtClean="0">
                <a:solidFill>
                  <a:srgbClr val="FF0000"/>
                </a:solidFill>
              </a:rPr>
              <a:t>advice</a:t>
            </a:r>
          </a:p>
          <a:p>
            <a:pPr marL="514350" indent="-514350">
              <a:buFont typeface="+mj-lt"/>
              <a:buAutoNum type="alphaUcPeriod"/>
            </a:pPr>
            <a:r>
              <a:rPr lang="en-GB" dirty="0" smtClean="0">
                <a:solidFill>
                  <a:srgbClr val="FF0000"/>
                </a:solidFill>
              </a:rPr>
              <a:t>argument</a:t>
            </a:r>
          </a:p>
          <a:p>
            <a:pPr marL="514350" indent="-514350">
              <a:buFont typeface="+mj-lt"/>
              <a:buAutoNum type="alphaUcPeriod"/>
            </a:pPr>
            <a:r>
              <a:rPr lang="en-GB" dirty="0" smtClean="0">
                <a:solidFill>
                  <a:srgbClr val="FF0000"/>
                </a:solidFill>
              </a:rPr>
              <a:t>virginity</a:t>
            </a:r>
            <a:endParaRPr lang="en-GB" dirty="0">
              <a:solidFill>
                <a:srgbClr val="FF0000"/>
              </a:solidFill>
            </a:endParaRPr>
          </a:p>
        </p:txBody>
      </p:sp>
      <p:cxnSp>
        <p:nvCxnSpPr>
          <p:cNvPr id="6" name="Straight Arrow Connector 5"/>
          <p:cNvCxnSpPr/>
          <p:nvPr/>
        </p:nvCxnSpPr>
        <p:spPr>
          <a:xfrm>
            <a:off x="2267744" y="1916832"/>
            <a:ext cx="2376264" cy="936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267744" y="2384884"/>
            <a:ext cx="23762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2267744" y="1916832"/>
            <a:ext cx="2304256" cy="10081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4" idx="1"/>
          </p:cNvCxnSpPr>
          <p:nvPr/>
        </p:nvCxnSpPr>
        <p:spPr>
          <a:xfrm>
            <a:off x="2843808" y="3429000"/>
            <a:ext cx="1804392" cy="4341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2123728" y="3429000"/>
            <a:ext cx="2520280" cy="4341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512437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Round 5: Music round</a:t>
            </a:r>
            <a:endParaRPr lang="en-GB" dirty="0"/>
          </a:p>
        </p:txBody>
      </p:sp>
      <p:sp>
        <p:nvSpPr>
          <p:cNvPr id="3" name="Content Placeholder 2"/>
          <p:cNvSpPr>
            <a:spLocks noGrp="1"/>
          </p:cNvSpPr>
          <p:nvPr>
            <p:ph idx="1"/>
          </p:nvPr>
        </p:nvSpPr>
        <p:spPr/>
        <p:txBody>
          <a:bodyPr/>
          <a:lstStyle/>
          <a:p>
            <a:pPr marL="0" indent="0">
              <a:buNone/>
            </a:pPr>
            <a:r>
              <a:rPr lang="en-GB" dirty="0" smtClean="0"/>
              <a:t>Write down the song title and the artist for each of these songs (each is worth ½ a mark).</a:t>
            </a:r>
          </a:p>
          <a:p>
            <a:pPr marL="514350" indent="-514350">
              <a:buFont typeface="+mj-lt"/>
              <a:buAutoNum type="arabicPeriod"/>
            </a:pPr>
            <a:r>
              <a:rPr lang="en-GB" b="1" dirty="0" smtClean="0"/>
              <a:t> Romeo and Juliet</a:t>
            </a:r>
            <a:r>
              <a:rPr lang="en-GB" dirty="0" smtClean="0"/>
              <a:t>, by </a:t>
            </a:r>
            <a:r>
              <a:rPr lang="en-GB" i="1" dirty="0" smtClean="0"/>
              <a:t>Dire Straits</a:t>
            </a:r>
          </a:p>
          <a:p>
            <a:pPr marL="514350" indent="-514350">
              <a:buFont typeface="+mj-lt"/>
              <a:buAutoNum type="arabicPeriod"/>
            </a:pPr>
            <a:r>
              <a:rPr lang="en-GB" b="1" dirty="0" smtClean="0"/>
              <a:t> Romeo</a:t>
            </a:r>
            <a:r>
              <a:rPr lang="en-GB" dirty="0" smtClean="0"/>
              <a:t>, by </a:t>
            </a:r>
            <a:r>
              <a:rPr lang="en-GB" i="1" dirty="0" smtClean="0"/>
              <a:t>Basement </a:t>
            </a:r>
            <a:r>
              <a:rPr lang="en-GB" i="1" dirty="0" err="1" smtClean="0"/>
              <a:t>Jaxx</a:t>
            </a:r>
            <a:endParaRPr lang="en-GB" i="1" dirty="0" smtClean="0"/>
          </a:p>
          <a:p>
            <a:pPr marL="514350" indent="-514350">
              <a:buFont typeface="+mj-lt"/>
              <a:buAutoNum type="arabicPeriod"/>
            </a:pPr>
            <a:r>
              <a:rPr lang="en-GB" b="1" dirty="0" smtClean="0"/>
              <a:t> Love Story</a:t>
            </a:r>
            <a:r>
              <a:rPr lang="en-GB" dirty="0" smtClean="0"/>
              <a:t>, by </a:t>
            </a:r>
            <a:r>
              <a:rPr lang="en-GB" i="1" dirty="0" smtClean="0"/>
              <a:t>Taylor Swift</a:t>
            </a:r>
          </a:p>
          <a:p>
            <a:pPr marL="514350" indent="-514350">
              <a:buFont typeface="+mj-lt"/>
              <a:buAutoNum type="arabicPeriod"/>
            </a:pPr>
            <a:r>
              <a:rPr lang="en-GB" b="1" dirty="0" smtClean="0"/>
              <a:t> Dance of the Knights</a:t>
            </a:r>
            <a:r>
              <a:rPr lang="en-GB" dirty="0" smtClean="0"/>
              <a:t>, by </a:t>
            </a:r>
            <a:r>
              <a:rPr lang="en-GB" i="1" dirty="0" smtClean="0"/>
              <a:t>Sergei Prokofiev</a:t>
            </a:r>
          </a:p>
          <a:p>
            <a:pPr marL="514350" indent="-514350">
              <a:buFont typeface="+mj-lt"/>
              <a:buAutoNum type="arabicPeriod"/>
            </a:pPr>
            <a:r>
              <a:rPr lang="en-GB" b="1" dirty="0" smtClean="0"/>
              <a:t> America</a:t>
            </a:r>
            <a:r>
              <a:rPr lang="en-GB" dirty="0" smtClean="0"/>
              <a:t> from </a:t>
            </a:r>
            <a:r>
              <a:rPr lang="en-GB" i="1" dirty="0" smtClean="0"/>
              <a:t>West Side Story</a:t>
            </a:r>
            <a:r>
              <a:rPr lang="en-GB" dirty="0" smtClean="0"/>
              <a:t>, by </a:t>
            </a:r>
            <a:r>
              <a:rPr lang="en-GB" i="1" dirty="0" smtClean="0"/>
              <a:t>Leonard Bernstein</a:t>
            </a:r>
            <a:endParaRPr lang="en-GB" i="1" dirty="0"/>
          </a:p>
        </p:txBody>
      </p:sp>
    </p:spTree>
    <p:extLst>
      <p:ext uri="{BB962C8B-B14F-4D97-AF65-F5344CB8AC3E}">
        <p14:creationId xmlns:p14="http://schemas.microsoft.com/office/powerpoint/2010/main" val="5865164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Performing the prologue</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evaluate the prologue?</a:t>
            </a:r>
            <a:endParaRPr lang="en-GB" sz="2800" u="sng" dirty="0">
              <a:latin typeface="Gill Sans MT" pitchFamily="34" charset="0"/>
            </a:endParaRPr>
          </a:p>
        </p:txBody>
      </p:sp>
      <p:grpSp>
        <p:nvGrpSpPr>
          <p:cNvPr id="5" name="Group 4"/>
          <p:cNvGrpSpPr/>
          <p:nvPr/>
        </p:nvGrpSpPr>
        <p:grpSpPr>
          <a:xfrm>
            <a:off x="1054248" y="1484784"/>
            <a:ext cx="7035503" cy="1723549"/>
            <a:chOff x="539552" y="2348880"/>
            <a:chExt cx="7035503" cy="1723549"/>
          </a:xfrm>
        </p:grpSpPr>
        <p:sp>
          <p:nvSpPr>
            <p:cNvPr id="3" name="5-Point Star 2"/>
            <p:cNvSpPr/>
            <p:nvPr/>
          </p:nvSpPr>
          <p:spPr>
            <a:xfrm>
              <a:off x="611560" y="2420888"/>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39552" y="2348880"/>
              <a:ext cx="7035503" cy="1723549"/>
            </a:xfrm>
            <a:prstGeom prst="rect">
              <a:avLst/>
            </a:prstGeom>
            <a:noFill/>
            <a:ln w="28575">
              <a:solidFill>
                <a:srgbClr val="0070C0"/>
              </a:solidFill>
            </a:ln>
          </p:spPr>
          <p:txBody>
            <a:bodyPr wrap="square" rtlCol="0">
              <a:spAutoFit/>
            </a:bodyPr>
            <a:lstStyle/>
            <a:p>
              <a:pPr marL="2077200" lvl="1">
                <a:spcAft>
                  <a:spcPts val="600"/>
                </a:spcAft>
              </a:pPr>
              <a:r>
                <a:rPr lang="en-GB" sz="2400" dirty="0" smtClean="0">
                  <a:latin typeface="Gill Sans MT" pitchFamily="34" charset="0"/>
                </a:rPr>
                <a:t>To get star of the hour, you must:</a:t>
              </a:r>
            </a:p>
            <a:p>
              <a:pPr marL="2077200" lvl="1" indent="-342900">
                <a:spcAft>
                  <a:spcPts val="600"/>
                </a:spcAft>
                <a:buFont typeface="+mj-lt"/>
                <a:buAutoNum type="arabicPeriod"/>
              </a:pPr>
              <a:r>
                <a:rPr lang="en-GB" sz="2400" dirty="0" smtClean="0">
                  <a:latin typeface="Gill Sans MT" pitchFamily="34" charset="0"/>
                </a:rPr>
                <a:t>LOOK at the person who is speaking.</a:t>
              </a:r>
            </a:p>
            <a:p>
              <a:pPr marL="2077200" lvl="1" indent="-342900">
                <a:spcAft>
                  <a:spcPts val="600"/>
                </a:spcAft>
                <a:buFont typeface="+mj-lt"/>
                <a:buAutoNum type="arabicPeriod"/>
              </a:pPr>
              <a:r>
                <a:rPr lang="en-GB" sz="2400" dirty="0" smtClean="0">
                  <a:latin typeface="Gill Sans MT" pitchFamily="34" charset="0"/>
                </a:rPr>
                <a:t>Share your work sensibly with the rest of the class.</a:t>
              </a:r>
              <a:endParaRPr lang="en-GB" sz="2400" dirty="0">
                <a:latin typeface="Gill Sans MT" pitchFamily="34" charset="0"/>
              </a:endParaRPr>
            </a:p>
          </p:txBody>
        </p:sp>
      </p:grpSp>
      <p:sp>
        <p:nvSpPr>
          <p:cNvPr id="6" name="TextBox 5"/>
          <p:cNvSpPr txBox="1"/>
          <p:nvPr/>
        </p:nvSpPr>
        <p:spPr>
          <a:xfrm>
            <a:off x="0" y="3543399"/>
            <a:ext cx="9144000" cy="461665"/>
          </a:xfrm>
          <a:prstGeom prst="rect">
            <a:avLst/>
          </a:prstGeom>
          <a:noFill/>
        </p:spPr>
        <p:txBody>
          <a:bodyPr wrap="square" rtlCol="0">
            <a:spAutoFit/>
          </a:bodyPr>
          <a:lstStyle/>
          <a:p>
            <a:r>
              <a:rPr lang="en-GB" sz="2400" dirty="0" smtClean="0"/>
              <a:t>What do we learn about the play from the prologue?</a:t>
            </a:r>
            <a:endParaRPr lang="en-GB" sz="2400" dirty="0"/>
          </a:p>
        </p:txBody>
      </p:sp>
      <p:sp>
        <p:nvSpPr>
          <p:cNvPr id="10" name="TextBox 9"/>
          <p:cNvSpPr txBox="1"/>
          <p:nvPr/>
        </p:nvSpPr>
        <p:spPr>
          <a:xfrm>
            <a:off x="107504" y="5445225"/>
            <a:ext cx="8928992" cy="1384995"/>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TUE 13</a:t>
            </a:r>
            <a:r>
              <a:rPr lang="en-GB" sz="2800" baseline="30000" dirty="0" smtClean="0">
                <a:latin typeface="Gill Sans MT" pitchFamily="34" charset="0"/>
              </a:rPr>
              <a:t>th</a:t>
            </a:r>
            <a:r>
              <a:rPr lang="en-GB" sz="2800" dirty="0" smtClean="0">
                <a:latin typeface="Gill Sans MT" pitchFamily="34" charset="0"/>
              </a:rPr>
              <a:t>)</a:t>
            </a:r>
          </a:p>
          <a:p>
            <a:r>
              <a:rPr lang="en-GB" sz="2800" dirty="0" smtClean="0">
                <a:latin typeface="Gill Sans MT" pitchFamily="34" charset="0"/>
              </a:rPr>
              <a:t>Write a short prologue for </a:t>
            </a:r>
            <a:r>
              <a:rPr lang="en-GB" sz="2800" i="1" dirty="0" smtClean="0">
                <a:latin typeface="Gill Sans MT" pitchFamily="34" charset="0"/>
              </a:rPr>
              <a:t>Of Mice and Men</a:t>
            </a:r>
            <a:r>
              <a:rPr lang="en-GB" sz="2800" dirty="0" smtClean="0">
                <a:latin typeface="Gill Sans MT" pitchFamily="34" charset="0"/>
              </a:rPr>
              <a:t>. 1 page maximum!</a:t>
            </a:r>
            <a:endParaRPr lang="en-GB" sz="2800" dirty="0">
              <a:latin typeface="Gill Sans MT" pitchFamily="34" charset="0"/>
            </a:endParaRPr>
          </a:p>
        </p:txBody>
      </p:sp>
    </p:spTree>
    <p:extLst>
      <p:ext uri="{BB962C8B-B14F-4D97-AF65-F5344CB8AC3E}">
        <p14:creationId xmlns:p14="http://schemas.microsoft.com/office/powerpoint/2010/main" val="1810140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prologue in performance</a:t>
            </a:r>
            <a:endParaRPr lang="en-GB" dirty="0"/>
          </a:p>
        </p:txBody>
      </p:sp>
      <p:sp>
        <p:nvSpPr>
          <p:cNvPr id="3" name="Content Placeholder 2"/>
          <p:cNvSpPr>
            <a:spLocks noGrp="1"/>
          </p:cNvSpPr>
          <p:nvPr>
            <p:ph idx="1"/>
          </p:nvPr>
        </p:nvSpPr>
        <p:spPr/>
        <p:txBody>
          <a:bodyPr>
            <a:normAutofit/>
          </a:bodyPr>
          <a:lstStyle/>
          <a:p>
            <a:r>
              <a:rPr lang="en-GB" dirty="0" smtClean="0"/>
              <a:t>How have the directors tried to separate the prologue from the main text?</a:t>
            </a:r>
          </a:p>
          <a:p>
            <a:r>
              <a:rPr lang="en-GB" dirty="0" smtClean="0"/>
              <a:t>What do you learn from this performance of the prologue?</a:t>
            </a:r>
          </a:p>
          <a:p>
            <a:r>
              <a:rPr lang="en-GB" dirty="0" smtClean="0"/>
              <a:t>How effective is this performance?</a:t>
            </a:r>
          </a:p>
        </p:txBody>
      </p:sp>
      <p:sp>
        <p:nvSpPr>
          <p:cNvPr id="6" name="TextBox 5"/>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evaluate the prologue?</a:t>
            </a:r>
            <a:endParaRPr lang="en-GB" dirty="0"/>
          </a:p>
        </p:txBody>
      </p:sp>
    </p:spTree>
    <p:extLst>
      <p:ext uri="{BB962C8B-B14F-4D97-AF65-F5344CB8AC3E}">
        <p14:creationId xmlns:p14="http://schemas.microsoft.com/office/powerpoint/2010/main" val="5502079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Key Challenge 1</a:t>
            </a:r>
            <a:endParaRPr lang="en-GB" dirty="0"/>
          </a:p>
        </p:txBody>
      </p:sp>
      <p:sp>
        <p:nvSpPr>
          <p:cNvPr id="3" name="Content Placeholder 2"/>
          <p:cNvSpPr>
            <a:spLocks noGrp="1"/>
          </p:cNvSpPr>
          <p:nvPr>
            <p:ph idx="1"/>
          </p:nvPr>
        </p:nvSpPr>
        <p:spPr/>
        <p:txBody>
          <a:bodyPr>
            <a:normAutofit/>
          </a:bodyPr>
          <a:lstStyle/>
          <a:p>
            <a:pPr marL="0" indent="0">
              <a:buNone/>
            </a:pPr>
            <a:r>
              <a:rPr lang="en-GB" dirty="0"/>
              <a:t>“The prologue gives away the ending and so spoils the play”. What does the audience learn about the play from the prologue? </a:t>
            </a:r>
          </a:p>
          <a:p>
            <a:pPr marL="0" indent="0">
              <a:buNone/>
            </a:pPr>
            <a:r>
              <a:rPr lang="en-GB" dirty="0"/>
              <a:t>Challenge: How effective is it as an introduction?</a:t>
            </a:r>
            <a:endParaRPr lang="en-GB" dirty="0" smtClean="0"/>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evaluate the prologue?</a:t>
            </a:r>
            <a:endParaRPr lang="en-GB" dirty="0"/>
          </a:p>
        </p:txBody>
      </p:sp>
    </p:spTree>
    <p:controls>
      <mc:AlternateContent xmlns:mc="http://schemas.openxmlformats.org/markup-compatibility/2006">
        <mc:Choice xmlns:v="urn:schemas-microsoft-com:vml" Requires="v">
          <p:control spid="1085" name="ShockwaveFlash1" r:id="rId2" imgW="8495238" imgH="4608305"/>
        </mc:Choice>
        <mc:Fallback>
          <p:control name="ShockwaveFlash1" r:id="rId2" imgW="8495238" imgH="4608305">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23850" y="3789363"/>
                  <a:ext cx="8496300" cy="25193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6713054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It starts with a fight</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comment on the structure of a scene?</a:t>
            </a:r>
          </a:p>
        </p:txBody>
      </p:sp>
      <p:grpSp>
        <p:nvGrpSpPr>
          <p:cNvPr id="5" name="Group 4"/>
          <p:cNvGrpSpPr/>
          <p:nvPr/>
        </p:nvGrpSpPr>
        <p:grpSpPr>
          <a:xfrm>
            <a:off x="1054248" y="1484784"/>
            <a:ext cx="7035503" cy="1512008"/>
            <a:chOff x="539552" y="2348880"/>
            <a:chExt cx="7035503" cy="1512008"/>
          </a:xfrm>
        </p:grpSpPr>
        <p:sp>
          <p:nvSpPr>
            <p:cNvPr id="3" name="5-Point Star 2"/>
            <p:cNvSpPr/>
            <p:nvPr/>
          </p:nvSpPr>
          <p:spPr>
            <a:xfrm>
              <a:off x="611560" y="2420888"/>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39552" y="2348880"/>
              <a:ext cx="7035503" cy="1354217"/>
            </a:xfrm>
            <a:prstGeom prst="rect">
              <a:avLst/>
            </a:prstGeom>
            <a:noFill/>
            <a:ln w="28575">
              <a:solidFill>
                <a:srgbClr val="0070C0"/>
              </a:solidFill>
            </a:ln>
          </p:spPr>
          <p:txBody>
            <a:bodyPr wrap="square" rtlCol="0">
              <a:spAutoFit/>
            </a:bodyPr>
            <a:lstStyle/>
            <a:p>
              <a:pPr marL="2077200" lvl="1">
                <a:spcAft>
                  <a:spcPts val="600"/>
                </a:spcAft>
              </a:pPr>
              <a:r>
                <a:rPr lang="en-GB" sz="2400" dirty="0" smtClean="0">
                  <a:latin typeface="Gill Sans MT" pitchFamily="34" charset="0"/>
                </a:rPr>
                <a:t>To get star of the hour, you must:</a:t>
              </a:r>
            </a:p>
            <a:p>
              <a:pPr marL="2077200" lvl="1" indent="-342900">
                <a:spcAft>
                  <a:spcPts val="600"/>
                </a:spcAft>
                <a:buFont typeface="+mj-lt"/>
                <a:buAutoNum type="arabicPeriod"/>
              </a:pPr>
              <a:r>
                <a:rPr lang="en-GB" sz="2400" dirty="0" smtClean="0">
                  <a:latin typeface="Gill Sans MT" pitchFamily="34" charset="0"/>
                </a:rPr>
                <a:t>LOOK at the person who is speaking.</a:t>
              </a:r>
            </a:p>
            <a:p>
              <a:pPr marL="2077200" lvl="1" indent="-342900">
                <a:spcAft>
                  <a:spcPts val="600"/>
                </a:spcAft>
                <a:buFont typeface="+mj-lt"/>
                <a:buAutoNum type="arabicPeriod"/>
              </a:pPr>
              <a:r>
                <a:rPr lang="en-GB" sz="2400" dirty="0" smtClean="0">
                  <a:latin typeface="Gill Sans MT" pitchFamily="34" charset="0"/>
                </a:rPr>
                <a:t>Rehearse role play independently.</a:t>
              </a:r>
              <a:endParaRPr lang="en-GB" sz="2400" dirty="0">
                <a:latin typeface="Gill Sans MT" pitchFamily="34" charset="0"/>
              </a:endParaRPr>
            </a:p>
          </p:txBody>
        </p:sp>
      </p:grpSp>
      <p:sp>
        <p:nvSpPr>
          <p:cNvPr id="6" name="TextBox 5"/>
          <p:cNvSpPr txBox="1"/>
          <p:nvPr/>
        </p:nvSpPr>
        <p:spPr>
          <a:xfrm>
            <a:off x="107504" y="3212976"/>
            <a:ext cx="8928992" cy="1200329"/>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Why is it that, in general, arguments do not turn into fights?</a:t>
            </a:r>
          </a:p>
          <a:p>
            <a:r>
              <a:rPr lang="en-GB" sz="2400" dirty="0" smtClean="0">
                <a:latin typeface="Gill Sans MT" pitchFamily="34" charset="0"/>
              </a:rPr>
              <a:t>When is this not true?</a:t>
            </a:r>
            <a:endParaRPr lang="en-GB" sz="2400" dirty="0">
              <a:latin typeface="Gill Sans MT" pitchFamily="34" charset="0"/>
            </a:endParaRPr>
          </a:p>
        </p:txBody>
      </p:sp>
      <p:sp>
        <p:nvSpPr>
          <p:cNvPr id="10" name="TextBox 9"/>
          <p:cNvSpPr txBox="1"/>
          <p:nvPr/>
        </p:nvSpPr>
        <p:spPr>
          <a:xfrm>
            <a:off x="107504" y="5013176"/>
            <a:ext cx="8928992" cy="1815882"/>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MON 19</a:t>
            </a:r>
            <a:r>
              <a:rPr lang="en-GB" sz="2800" baseline="30000" dirty="0" smtClean="0">
                <a:latin typeface="Gill Sans MT" pitchFamily="34" charset="0"/>
              </a:rPr>
              <a:t>th</a:t>
            </a:r>
            <a:r>
              <a:rPr lang="en-GB" sz="2800" dirty="0" smtClean="0">
                <a:latin typeface="Gill Sans MT" pitchFamily="34" charset="0"/>
              </a:rPr>
              <a:t>)</a:t>
            </a:r>
          </a:p>
          <a:p>
            <a:r>
              <a:rPr lang="en-GB" sz="2800" dirty="0" smtClean="0">
                <a:latin typeface="Gill Sans MT" pitchFamily="34" charset="0"/>
              </a:rPr>
              <a:t>Research one </a:t>
            </a:r>
            <a:r>
              <a:rPr lang="en-GB" sz="2800" u="sng" dirty="0" smtClean="0">
                <a:latin typeface="Gill Sans MT" pitchFamily="34" charset="0"/>
              </a:rPr>
              <a:t>adaptation</a:t>
            </a:r>
            <a:r>
              <a:rPr lang="en-GB" sz="2800" dirty="0" smtClean="0">
                <a:latin typeface="Gill Sans MT" pitchFamily="34" charset="0"/>
              </a:rPr>
              <a:t> of Romeo and Juliet. Create a short information sheet about it (artist, format, date it was produced, selected key facts).</a:t>
            </a:r>
            <a:endParaRPr lang="en-GB" sz="2800" dirty="0">
              <a:latin typeface="Gill Sans MT" pitchFamily="34" charset="0"/>
            </a:endParaRPr>
          </a:p>
        </p:txBody>
      </p:sp>
    </p:spTree>
    <p:extLst>
      <p:ext uri="{BB962C8B-B14F-4D97-AF65-F5344CB8AC3E}">
        <p14:creationId xmlns:p14="http://schemas.microsoft.com/office/powerpoint/2010/main" val="41416164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800" dirty="0"/>
              <a:t>What’s the most serious offence someone could cause to your family? Rank these from most </a:t>
            </a:r>
            <a:r>
              <a:rPr lang="en-GB" sz="2800" dirty="0" smtClean="0"/>
              <a:t>to least serious</a:t>
            </a:r>
            <a:endParaRPr lang="en-GB" sz="2800" dirty="0"/>
          </a:p>
        </p:txBody>
      </p:sp>
      <p:sp>
        <p:nvSpPr>
          <p:cNvPr id="3" name="Content Placeholder 2"/>
          <p:cNvSpPr>
            <a:spLocks noGrp="1"/>
          </p:cNvSpPr>
          <p:nvPr>
            <p:ph idx="1"/>
          </p:nvPr>
        </p:nvSpPr>
        <p:spPr/>
        <p:txBody>
          <a:bodyPr>
            <a:normAutofit/>
          </a:bodyPr>
          <a:lstStyle/>
          <a:p>
            <a:pPr marL="0" indent="0">
              <a:buNone/>
            </a:pPr>
            <a:endParaRPr lang="en-GB" dirty="0" smtClean="0"/>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t>
            </a:r>
            <a:r>
              <a:rPr lang="en-GB" dirty="0" smtClean="0">
                <a:latin typeface="Gill Sans MT" pitchFamily="34" charset="0"/>
              </a:rPr>
              <a:t>comment on the structure of a scene?</a:t>
            </a:r>
            <a:endParaRPr lang="en-GB" dirty="0"/>
          </a:p>
        </p:txBody>
      </p:sp>
      <p:sp>
        <p:nvSpPr>
          <p:cNvPr id="6" name="TextBox 5"/>
          <p:cNvSpPr txBox="1"/>
          <p:nvPr/>
        </p:nvSpPr>
        <p:spPr>
          <a:xfrm>
            <a:off x="2807804" y="1747261"/>
            <a:ext cx="1764196" cy="1877437"/>
          </a:xfrm>
          <a:prstGeom prst="rect">
            <a:avLst/>
          </a:prstGeom>
          <a:solidFill>
            <a:schemeClr val="bg1"/>
          </a:solidFill>
          <a:ln>
            <a:solidFill>
              <a:schemeClr val="tx1"/>
            </a:solidFill>
          </a:ln>
        </p:spPr>
        <p:txBody>
          <a:bodyPr wrap="square" rtlCol="0">
            <a:spAutoFit/>
          </a:bodyPr>
          <a:lstStyle/>
          <a:p>
            <a:r>
              <a:rPr lang="en-GB" sz="2000" dirty="0"/>
              <a:t>B</a:t>
            </a:r>
            <a:r>
              <a:rPr lang="en-GB" sz="2000" dirty="0" smtClean="0"/>
              <a:t>. Spread horrible rumours about them</a:t>
            </a:r>
          </a:p>
          <a:p>
            <a:endParaRPr lang="en-GB" dirty="0"/>
          </a:p>
          <a:p>
            <a:endParaRPr lang="en-GB" dirty="0"/>
          </a:p>
        </p:txBody>
      </p:sp>
      <p:sp>
        <p:nvSpPr>
          <p:cNvPr id="7" name="TextBox 6"/>
          <p:cNvSpPr txBox="1"/>
          <p:nvPr/>
        </p:nvSpPr>
        <p:spPr>
          <a:xfrm>
            <a:off x="471023" y="2301399"/>
            <a:ext cx="1764196" cy="2800767"/>
          </a:xfrm>
          <a:prstGeom prst="rect">
            <a:avLst/>
          </a:prstGeom>
          <a:solidFill>
            <a:schemeClr val="bg1"/>
          </a:solidFill>
          <a:ln>
            <a:solidFill>
              <a:schemeClr val="tx1"/>
            </a:solidFill>
          </a:ln>
        </p:spPr>
        <p:txBody>
          <a:bodyPr wrap="square" rtlCol="0">
            <a:spAutoFit/>
          </a:bodyPr>
          <a:lstStyle/>
          <a:p>
            <a:pPr marL="457200" indent="-457200">
              <a:buAutoNum type="alphaUcPeriod"/>
            </a:pPr>
            <a:r>
              <a:rPr lang="en-GB" sz="2000" dirty="0" smtClean="0"/>
              <a:t>Pushed in front of them in the queue at Chicken Cottage.</a:t>
            </a:r>
          </a:p>
          <a:p>
            <a:pPr marL="457200" indent="-457200">
              <a:buAutoNum type="alphaUcPeriod"/>
            </a:pPr>
            <a:endParaRPr lang="en-GB" sz="2000" dirty="0" smtClean="0"/>
          </a:p>
          <a:p>
            <a:endParaRPr lang="en-GB" dirty="0"/>
          </a:p>
          <a:p>
            <a:endParaRPr lang="en-GB" dirty="0"/>
          </a:p>
        </p:txBody>
      </p:sp>
      <p:sp>
        <p:nvSpPr>
          <p:cNvPr id="8" name="TextBox 7"/>
          <p:cNvSpPr txBox="1"/>
          <p:nvPr/>
        </p:nvSpPr>
        <p:spPr>
          <a:xfrm>
            <a:off x="4716016" y="1533318"/>
            <a:ext cx="1764196" cy="2185214"/>
          </a:xfrm>
          <a:prstGeom prst="rect">
            <a:avLst/>
          </a:prstGeom>
          <a:solidFill>
            <a:schemeClr val="bg1"/>
          </a:solidFill>
          <a:ln>
            <a:solidFill>
              <a:schemeClr val="tx1"/>
            </a:solidFill>
          </a:ln>
        </p:spPr>
        <p:txBody>
          <a:bodyPr wrap="square" rtlCol="0">
            <a:spAutoFit/>
          </a:bodyPr>
          <a:lstStyle/>
          <a:p>
            <a:r>
              <a:rPr lang="en-GB" sz="2000" dirty="0"/>
              <a:t>C</a:t>
            </a:r>
            <a:r>
              <a:rPr lang="en-GB" sz="2000" dirty="0" smtClean="0"/>
              <a:t>. Kicked their ball over the fence and broke your window</a:t>
            </a:r>
          </a:p>
          <a:p>
            <a:endParaRPr lang="en-GB" dirty="0"/>
          </a:p>
          <a:p>
            <a:endParaRPr lang="en-GB" dirty="0"/>
          </a:p>
        </p:txBody>
      </p:sp>
      <p:sp>
        <p:nvSpPr>
          <p:cNvPr id="9" name="TextBox 8"/>
          <p:cNvSpPr txBox="1"/>
          <p:nvPr/>
        </p:nvSpPr>
        <p:spPr>
          <a:xfrm>
            <a:off x="7092280" y="1537038"/>
            <a:ext cx="1764196" cy="2554545"/>
          </a:xfrm>
          <a:prstGeom prst="rect">
            <a:avLst/>
          </a:prstGeom>
          <a:solidFill>
            <a:schemeClr val="bg1"/>
          </a:solidFill>
          <a:ln>
            <a:solidFill>
              <a:schemeClr val="tx1"/>
            </a:solidFill>
          </a:ln>
        </p:spPr>
        <p:txBody>
          <a:bodyPr wrap="square" rtlCol="0">
            <a:spAutoFit/>
          </a:bodyPr>
          <a:lstStyle/>
          <a:p>
            <a:r>
              <a:rPr lang="en-GB" sz="2000" dirty="0"/>
              <a:t>D</a:t>
            </a:r>
            <a:r>
              <a:rPr lang="en-GB" sz="2000" dirty="0" smtClean="0"/>
              <a:t>. Stole your phone when you were shopping at Brent Cross shopping centre</a:t>
            </a:r>
          </a:p>
          <a:p>
            <a:endParaRPr lang="en-GB" sz="2000" dirty="0"/>
          </a:p>
        </p:txBody>
      </p:sp>
      <p:sp>
        <p:nvSpPr>
          <p:cNvPr id="10" name="TextBox 9"/>
          <p:cNvSpPr txBox="1"/>
          <p:nvPr/>
        </p:nvSpPr>
        <p:spPr>
          <a:xfrm>
            <a:off x="4716016" y="3958612"/>
            <a:ext cx="1764196" cy="1292662"/>
          </a:xfrm>
          <a:prstGeom prst="rect">
            <a:avLst/>
          </a:prstGeom>
          <a:solidFill>
            <a:schemeClr val="bg1"/>
          </a:solidFill>
          <a:ln>
            <a:solidFill>
              <a:schemeClr val="tx1"/>
            </a:solidFill>
          </a:ln>
        </p:spPr>
        <p:txBody>
          <a:bodyPr wrap="square" rtlCol="0">
            <a:spAutoFit/>
          </a:bodyPr>
          <a:lstStyle/>
          <a:p>
            <a:r>
              <a:rPr lang="en-GB" sz="2000" dirty="0"/>
              <a:t>F</a:t>
            </a:r>
            <a:r>
              <a:rPr lang="en-GB" sz="2000" dirty="0" smtClean="0"/>
              <a:t>. Spat at one of your family members.</a:t>
            </a:r>
            <a:endParaRPr lang="en-GB" dirty="0"/>
          </a:p>
          <a:p>
            <a:endParaRPr lang="en-GB" dirty="0"/>
          </a:p>
        </p:txBody>
      </p:sp>
      <p:sp>
        <p:nvSpPr>
          <p:cNvPr id="11" name="TextBox 10"/>
          <p:cNvSpPr txBox="1"/>
          <p:nvPr/>
        </p:nvSpPr>
        <p:spPr>
          <a:xfrm>
            <a:off x="2757700" y="3920864"/>
            <a:ext cx="1764196" cy="1323439"/>
          </a:xfrm>
          <a:prstGeom prst="rect">
            <a:avLst/>
          </a:prstGeom>
          <a:solidFill>
            <a:schemeClr val="bg1"/>
          </a:solidFill>
          <a:ln>
            <a:solidFill>
              <a:schemeClr val="tx1"/>
            </a:solidFill>
          </a:ln>
        </p:spPr>
        <p:txBody>
          <a:bodyPr wrap="square" rtlCol="0">
            <a:spAutoFit/>
          </a:bodyPr>
          <a:lstStyle/>
          <a:p>
            <a:r>
              <a:rPr lang="en-GB" sz="2000" dirty="0"/>
              <a:t>E</a:t>
            </a:r>
            <a:r>
              <a:rPr lang="en-GB" sz="2000" dirty="0" smtClean="0"/>
              <a:t>. Started a fight with you in Willesden Green.</a:t>
            </a:r>
            <a:endParaRPr lang="en-GB" sz="2000" dirty="0"/>
          </a:p>
        </p:txBody>
      </p:sp>
      <p:sp>
        <p:nvSpPr>
          <p:cNvPr id="12" name="TextBox 11"/>
          <p:cNvSpPr txBox="1"/>
          <p:nvPr/>
        </p:nvSpPr>
        <p:spPr>
          <a:xfrm>
            <a:off x="6804248" y="4262488"/>
            <a:ext cx="2052228" cy="1323439"/>
          </a:xfrm>
          <a:prstGeom prst="rect">
            <a:avLst/>
          </a:prstGeom>
          <a:solidFill>
            <a:schemeClr val="bg1"/>
          </a:solidFill>
          <a:ln>
            <a:solidFill>
              <a:schemeClr val="tx1"/>
            </a:solidFill>
          </a:ln>
        </p:spPr>
        <p:txBody>
          <a:bodyPr wrap="square" rtlCol="0">
            <a:spAutoFit/>
          </a:bodyPr>
          <a:lstStyle/>
          <a:p>
            <a:r>
              <a:rPr lang="en-GB" sz="2000" dirty="0" smtClean="0"/>
              <a:t>G. Played a mean prank on your little brother or cousin at school.</a:t>
            </a:r>
            <a:endParaRPr lang="en-GB" dirty="0"/>
          </a:p>
        </p:txBody>
      </p:sp>
      <p:pic>
        <p:nvPicPr>
          <p:cNvPr id="13" name="Picture 2" descr="http://concise.co.uk/wp-content/uploads/EFM-no-more-waiting-in-line.jpg">
            <a:hlinkClick r:id="rId3"/>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13103" y="4283816"/>
            <a:ext cx="1656184" cy="104735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4.bp.blogspot.com/-gkIEIMoSJtk/UUdUds2bvDI/AAAAAAAACY8/RSCQk61NPKs/s1600/0511-0906-2212-2319_Black_and_White_Cartoon_of_Two_Girls_Gossiping_About_Another_Girl_clipart_image.jpg">
            <a:hlinkClick r:id="rId5"/>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624390" y="2856028"/>
            <a:ext cx="875676" cy="87067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descr="smashed window cartoons, smashed window cartoon, smashed window picture, smashed window pictures, smashed window image, smashed window images, smashed window illustration, smashed window illustrations "/>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028123" y="2647912"/>
            <a:ext cx="904177" cy="115497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http://www.colourbox.com/preview/3692392-143020-smart-phone-cartoon-with-thumb-up.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226660" y="3130618"/>
            <a:ext cx="827584" cy="988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0465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Role play</a:t>
            </a:r>
            <a:endParaRPr lang="en-GB" dirty="0"/>
          </a:p>
        </p:txBody>
      </p:sp>
      <p:sp>
        <p:nvSpPr>
          <p:cNvPr id="3" name="Content Placeholder 2"/>
          <p:cNvSpPr>
            <a:spLocks noGrp="1"/>
          </p:cNvSpPr>
          <p:nvPr>
            <p:ph idx="1"/>
          </p:nvPr>
        </p:nvSpPr>
        <p:spPr/>
        <p:txBody>
          <a:bodyPr>
            <a:normAutofit/>
          </a:bodyPr>
          <a:lstStyle/>
          <a:p>
            <a:pPr marL="0" indent="0">
              <a:buNone/>
            </a:pPr>
            <a:r>
              <a:rPr lang="en-GB" dirty="0" smtClean="0"/>
              <a:t>Work in pairs to improvise an argument that could lead to a fight.</a:t>
            </a:r>
          </a:p>
          <a:p>
            <a:pPr marL="0" indent="0">
              <a:buNone/>
            </a:pPr>
            <a:endParaRPr lang="en-GB" dirty="0"/>
          </a:p>
          <a:p>
            <a:pPr marL="0" indent="0">
              <a:buNone/>
            </a:pPr>
            <a:r>
              <a:rPr lang="en-GB" dirty="0" smtClean="0">
                <a:solidFill>
                  <a:srgbClr val="FF0000"/>
                </a:solidFill>
              </a:rPr>
              <a:t>How does an argument turn into a fight?</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t>
            </a:r>
            <a:r>
              <a:rPr lang="en-GB" dirty="0" smtClean="0">
                <a:latin typeface="Gill Sans MT" pitchFamily="34" charset="0"/>
              </a:rPr>
              <a:t>comment on the structure of a scene?</a:t>
            </a:r>
            <a:endParaRPr lang="en-GB"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60232" y="4415638"/>
            <a:ext cx="2276475"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2721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West Side Story (1961)</a:t>
            </a:r>
            <a:endParaRPr lang="en-GB" dirty="0"/>
          </a:p>
        </p:txBody>
      </p:sp>
      <p:sp>
        <p:nvSpPr>
          <p:cNvPr id="3" name="Content Placeholder 2"/>
          <p:cNvSpPr>
            <a:spLocks noGrp="1"/>
          </p:cNvSpPr>
          <p:nvPr>
            <p:ph idx="1"/>
          </p:nvPr>
        </p:nvSpPr>
        <p:spPr>
          <a:xfrm>
            <a:off x="457200" y="4739667"/>
            <a:ext cx="8229600" cy="1386496"/>
          </a:xfrm>
        </p:spPr>
        <p:txBody>
          <a:bodyPr>
            <a:normAutofit fontScale="92500" lnSpcReduction="10000"/>
          </a:bodyPr>
          <a:lstStyle/>
          <a:p>
            <a:pPr marL="0" indent="0">
              <a:buNone/>
            </a:pPr>
            <a:r>
              <a:rPr lang="en-GB" dirty="0" smtClean="0"/>
              <a:t>How does this opening scene show the building rivalry between two gangs (the Sharks and the Jets)?</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t>
            </a:r>
            <a:r>
              <a:rPr lang="en-GB" dirty="0" smtClean="0">
                <a:latin typeface="Gill Sans MT" pitchFamily="34" charset="0"/>
              </a:rPr>
              <a:t>comment on the structure of a scene?</a:t>
            </a:r>
            <a:endParaRPr lang="en-GB" dirty="0"/>
          </a:p>
        </p:txBody>
      </p:sp>
      <p:pic>
        <p:nvPicPr>
          <p:cNvPr id="3074" name="Picture 2">
            <a:hlinkClick r:id="rId3"/>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049858" y="1556792"/>
            <a:ext cx="7044283" cy="31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33415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Reading Act 1, Scene 1</a:t>
            </a:r>
            <a:endParaRPr lang="en-GB" dirty="0"/>
          </a:p>
        </p:txBody>
      </p:sp>
      <p:sp>
        <p:nvSpPr>
          <p:cNvPr id="3" name="Content Placeholder 2"/>
          <p:cNvSpPr>
            <a:spLocks noGrp="1"/>
          </p:cNvSpPr>
          <p:nvPr>
            <p:ph idx="1"/>
          </p:nvPr>
        </p:nvSpPr>
        <p:spPr/>
        <p:txBody>
          <a:bodyPr>
            <a:normAutofit/>
          </a:bodyPr>
          <a:lstStyle/>
          <a:p>
            <a:r>
              <a:rPr lang="en-GB" dirty="0" smtClean="0"/>
              <a:t>How does this scene show the enmity between </a:t>
            </a:r>
            <a:r>
              <a:rPr lang="en-GB" dirty="0" err="1" smtClean="0"/>
              <a:t>Montagues</a:t>
            </a:r>
            <a:r>
              <a:rPr lang="en-GB" dirty="0" smtClean="0"/>
              <a:t> and </a:t>
            </a:r>
            <a:r>
              <a:rPr lang="en-GB" dirty="0" err="1" smtClean="0"/>
              <a:t>Capulets</a:t>
            </a:r>
            <a:r>
              <a:rPr lang="en-GB" dirty="0" smtClean="0"/>
              <a:t> turning into a fight?</a:t>
            </a:r>
          </a:p>
          <a:p>
            <a:r>
              <a:rPr lang="en-GB" dirty="0" smtClean="0"/>
              <a:t>What different stages of the scene can you identify?</a:t>
            </a:r>
          </a:p>
          <a:p>
            <a:r>
              <a:rPr lang="en-GB" dirty="0"/>
              <a:t>“From ancient grudge break to new </a:t>
            </a:r>
            <a:r>
              <a:rPr lang="en-GB" dirty="0" smtClean="0"/>
              <a:t>mutiny” – how well does this summarise what happens?</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t>
            </a:r>
            <a:r>
              <a:rPr lang="en-GB" dirty="0" smtClean="0">
                <a:latin typeface="Gill Sans MT" pitchFamily="34" charset="0"/>
              </a:rPr>
              <a:t>comment on the structure of a scene?</a:t>
            </a:r>
            <a:endParaRPr lang="en-GB" dirty="0"/>
          </a:p>
        </p:txBody>
      </p:sp>
    </p:spTree>
    <p:extLst>
      <p:ext uri="{BB962C8B-B14F-4D97-AF65-F5344CB8AC3E}">
        <p14:creationId xmlns:p14="http://schemas.microsoft.com/office/powerpoint/2010/main" val="9967767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Fight structure</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analyse </a:t>
            </a:r>
            <a:r>
              <a:rPr lang="en-GB" sz="2800" u="sng" dirty="0">
                <a:latin typeface="Gill Sans MT" pitchFamily="34" charset="0"/>
              </a:rPr>
              <a:t>the structure of a scene?</a:t>
            </a:r>
          </a:p>
        </p:txBody>
      </p:sp>
      <p:grpSp>
        <p:nvGrpSpPr>
          <p:cNvPr id="5" name="Group 4"/>
          <p:cNvGrpSpPr/>
          <p:nvPr/>
        </p:nvGrpSpPr>
        <p:grpSpPr>
          <a:xfrm>
            <a:off x="1054248" y="1484784"/>
            <a:ext cx="7035503" cy="1512008"/>
            <a:chOff x="539552" y="2348880"/>
            <a:chExt cx="7035503" cy="1512008"/>
          </a:xfrm>
        </p:grpSpPr>
        <p:sp>
          <p:nvSpPr>
            <p:cNvPr id="3" name="5-Point Star 2"/>
            <p:cNvSpPr/>
            <p:nvPr/>
          </p:nvSpPr>
          <p:spPr>
            <a:xfrm>
              <a:off x="611560" y="2420888"/>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39552" y="2348880"/>
              <a:ext cx="7035503" cy="1354217"/>
            </a:xfrm>
            <a:prstGeom prst="rect">
              <a:avLst/>
            </a:prstGeom>
            <a:noFill/>
            <a:ln w="28575">
              <a:solidFill>
                <a:srgbClr val="0070C0"/>
              </a:solidFill>
            </a:ln>
          </p:spPr>
          <p:txBody>
            <a:bodyPr wrap="square" rtlCol="0">
              <a:spAutoFit/>
            </a:bodyPr>
            <a:lstStyle/>
            <a:p>
              <a:pPr marL="2077200" lvl="1">
                <a:spcAft>
                  <a:spcPts val="600"/>
                </a:spcAft>
              </a:pPr>
              <a:r>
                <a:rPr lang="en-GB" sz="2400" dirty="0" smtClean="0">
                  <a:latin typeface="Gill Sans MT" pitchFamily="34" charset="0"/>
                </a:rPr>
                <a:t>To get star of the hour, you must:</a:t>
              </a:r>
            </a:p>
            <a:p>
              <a:pPr marL="2077200" lvl="1" indent="-342900">
                <a:spcAft>
                  <a:spcPts val="600"/>
                </a:spcAft>
                <a:buFont typeface="+mj-lt"/>
                <a:buAutoNum type="arabicPeriod"/>
              </a:pPr>
              <a:r>
                <a:rPr lang="en-GB" sz="2400" dirty="0" smtClean="0">
                  <a:latin typeface="Gill Sans MT" pitchFamily="34" charset="0"/>
                </a:rPr>
                <a:t>LOOK at the person who is speaking.</a:t>
              </a:r>
            </a:p>
            <a:p>
              <a:pPr marL="2077200" lvl="1" indent="-342900">
                <a:spcAft>
                  <a:spcPts val="600"/>
                </a:spcAft>
                <a:buFont typeface="+mj-lt"/>
                <a:buAutoNum type="arabicPeriod"/>
              </a:pPr>
              <a:r>
                <a:rPr lang="en-GB" sz="2400" dirty="0" smtClean="0">
                  <a:latin typeface="Gill Sans MT" pitchFamily="34" charset="0"/>
                </a:rPr>
                <a:t>Rehearse role play independently.</a:t>
              </a:r>
              <a:endParaRPr lang="en-GB" sz="2400" dirty="0">
                <a:latin typeface="Gill Sans MT" pitchFamily="34" charset="0"/>
              </a:endParaRPr>
            </a:p>
          </p:txBody>
        </p:sp>
      </p:grpSp>
      <p:sp>
        <p:nvSpPr>
          <p:cNvPr id="6" name="TextBox 5"/>
          <p:cNvSpPr txBox="1"/>
          <p:nvPr/>
        </p:nvSpPr>
        <p:spPr>
          <a:xfrm>
            <a:off x="107504" y="3212976"/>
            <a:ext cx="8928992" cy="1200329"/>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We looked at how fights start. How do they stop? What stages might be involved in a fight ending?</a:t>
            </a:r>
            <a:endParaRPr lang="en-GB" sz="2400" dirty="0">
              <a:latin typeface="Gill Sans MT" pitchFamily="34" charset="0"/>
            </a:endParaRPr>
          </a:p>
        </p:txBody>
      </p:sp>
      <p:sp>
        <p:nvSpPr>
          <p:cNvPr id="10" name="TextBox 9"/>
          <p:cNvSpPr txBox="1"/>
          <p:nvPr/>
        </p:nvSpPr>
        <p:spPr>
          <a:xfrm>
            <a:off x="107504" y="5013176"/>
            <a:ext cx="8928992" cy="1815882"/>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MON 19</a:t>
            </a:r>
            <a:r>
              <a:rPr lang="en-GB" sz="2800" baseline="30000" dirty="0" smtClean="0">
                <a:latin typeface="Gill Sans MT" pitchFamily="34" charset="0"/>
              </a:rPr>
              <a:t>th</a:t>
            </a:r>
            <a:r>
              <a:rPr lang="en-GB" sz="2800" dirty="0" smtClean="0">
                <a:latin typeface="Gill Sans MT" pitchFamily="34" charset="0"/>
              </a:rPr>
              <a:t>)</a:t>
            </a:r>
          </a:p>
          <a:p>
            <a:r>
              <a:rPr lang="en-GB" sz="2800" dirty="0" smtClean="0">
                <a:latin typeface="Gill Sans MT" pitchFamily="34" charset="0"/>
              </a:rPr>
              <a:t>Research one </a:t>
            </a:r>
            <a:r>
              <a:rPr lang="en-GB" sz="2800" u="sng" dirty="0" smtClean="0">
                <a:latin typeface="Gill Sans MT" pitchFamily="34" charset="0"/>
              </a:rPr>
              <a:t>adaptation</a:t>
            </a:r>
            <a:r>
              <a:rPr lang="en-GB" sz="2800" dirty="0" smtClean="0">
                <a:latin typeface="Gill Sans MT" pitchFamily="34" charset="0"/>
              </a:rPr>
              <a:t> of Romeo and Juliet. Create a short information sheet about it (artist, format, date it was produced, selected key facts).</a:t>
            </a:r>
            <a:endParaRPr lang="en-GB" sz="2800" dirty="0">
              <a:latin typeface="Gill Sans MT" pitchFamily="34" charset="0"/>
            </a:endParaRPr>
          </a:p>
        </p:txBody>
      </p:sp>
    </p:spTree>
    <p:extLst>
      <p:ext uri="{BB962C8B-B14F-4D97-AF65-F5344CB8AC3E}">
        <p14:creationId xmlns:p14="http://schemas.microsoft.com/office/powerpoint/2010/main" val="38164773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63688" y="260648"/>
            <a:ext cx="5878019" cy="461665"/>
          </a:xfrm>
          <a:prstGeom prst="rect">
            <a:avLst/>
          </a:prstGeom>
          <a:solidFill>
            <a:srgbClr val="FFFF00"/>
          </a:solidFill>
        </p:spPr>
        <p:txBody>
          <a:bodyPr wrap="none" rtlCol="0">
            <a:spAutoFit/>
          </a:bodyPr>
          <a:lstStyle/>
          <a:p>
            <a:r>
              <a:rPr lang="en-GB" sz="2400" dirty="0" smtClean="0"/>
              <a:t>Get out your </a:t>
            </a:r>
            <a:r>
              <a:rPr lang="en-GB" sz="2400" u="sng" dirty="0" smtClean="0"/>
              <a:t>reading book</a:t>
            </a:r>
            <a:r>
              <a:rPr lang="en-GB" sz="2400" dirty="0" smtClean="0"/>
              <a:t> and read in silence</a:t>
            </a:r>
            <a:endParaRPr lang="en-GB" sz="2400" dirty="0"/>
          </a:p>
        </p:txBody>
      </p:sp>
      <p:pic>
        <p:nvPicPr>
          <p:cNvPr id="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41707" y="908720"/>
            <a:ext cx="1460507" cy="1050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Table 2"/>
          <p:cNvGraphicFramePr>
            <a:graphicFrameLocks noGrp="1"/>
          </p:cNvGraphicFramePr>
          <p:nvPr>
            <p:extLst>
              <p:ext uri="{D42A27DB-BD31-4B8C-83A1-F6EECF244321}">
                <p14:modId xmlns:p14="http://schemas.microsoft.com/office/powerpoint/2010/main" val="3727944260"/>
              </p:ext>
            </p:extLst>
          </p:nvPr>
        </p:nvGraphicFramePr>
        <p:xfrm>
          <a:off x="179513" y="798070"/>
          <a:ext cx="7050670" cy="6002422"/>
        </p:xfrm>
        <a:graphic>
          <a:graphicData uri="http://schemas.openxmlformats.org/drawingml/2006/table">
            <a:tbl>
              <a:tblPr/>
              <a:tblGrid>
                <a:gridCol w="640970"/>
                <a:gridCol w="640970"/>
                <a:gridCol w="640970"/>
                <a:gridCol w="640970"/>
                <a:gridCol w="640970"/>
                <a:gridCol w="640970"/>
                <a:gridCol w="640970"/>
                <a:gridCol w="640970"/>
                <a:gridCol w="640970"/>
                <a:gridCol w="640970"/>
                <a:gridCol w="640970"/>
              </a:tblGrid>
              <a:tr h="669014">
                <a:tc>
                  <a:txBody>
                    <a:bodyPr/>
                    <a:lstStyle/>
                    <a:p>
                      <a:pPr algn="l" fontAlgn="b"/>
                      <a:r>
                        <a:rPr lang="en-GB" sz="1000" b="0" i="0" u="none" strike="noStrike" dirty="0">
                          <a:effectLst/>
                          <a:latin typeface="Arial"/>
                        </a:rPr>
                        <a:t> </a:t>
                      </a:r>
                    </a:p>
                  </a:txBody>
                  <a:tcPr marL="10015" marR="10015" marT="1001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00" b="1" i="0" u="none" strike="noStrike">
                          <a:effectLst/>
                          <a:latin typeface="Arial"/>
                        </a:rPr>
                        <a:t>SSA's</a:t>
                      </a:r>
                      <a:br>
                        <a:rPr lang="en-GB" sz="1000" b="1" i="0" u="none" strike="noStrike">
                          <a:effectLst/>
                          <a:latin typeface="Arial"/>
                        </a:rPr>
                      </a:br>
                      <a:r>
                        <a:rPr lang="en-GB" sz="1000" b="1" i="0" u="none" strike="noStrike">
                          <a:effectLst/>
                          <a:latin typeface="Arial"/>
                        </a:rPr>
                        <a:t>desk</a:t>
                      </a:r>
                    </a:p>
                  </a:txBody>
                  <a:tcPr marL="10015" marR="10015" marT="10015" marB="0" vert="vert"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000" b="0" i="0" u="none" strike="noStrike">
                          <a:effectLst/>
                          <a:latin typeface="Arial"/>
                        </a:rPr>
                        <a:t> </a:t>
                      </a:r>
                    </a:p>
                  </a:txBody>
                  <a:tcPr marL="10015" marR="10015" marT="1001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GB" sz="1000" b="0" i="0" u="none" strike="noStrike">
                          <a:effectLst/>
                          <a:latin typeface="Arial"/>
                        </a:rPr>
                        <a:t> </a:t>
                      </a:r>
                    </a:p>
                  </a:txBody>
                  <a:tcPr marL="10015" marR="10015" marT="1001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t"/>
                      <a:r>
                        <a:rPr lang="en-GB" sz="1000" b="1" i="0" u="none" strike="noStrike">
                          <a:effectLst/>
                          <a:latin typeface="Arial"/>
                        </a:rPr>
                        <a:t>Board</a:t>
                      </a:r>
                    </a:p>
                  </a:txBody>
                  <a:tcPr marL="10015" marR="10015" marT="10015"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a:txBody>
                    <a:bodyPr/>
                    <a:lstStyle/>
                    <a:p>
                      <a:pPr algn="l" fontAlgn="b"/>
                      <a:r>
                        <a:rPr lang="en-GB" sz="1000" b="0" i="0" u="none" strike="noStrike">
                          <a:effectLst/>
                          <a:latin typeface="Arial"/>
                        </a:rPr>
                        <a:t> </a:t>
                      </a:r>
                    </a:p>
                  </a:txBody>
                  <a:tcPr marL="10015" marR="10015" marT="1001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000" b="0" i="0" u="none" strike="noStrike">
                          <a:effectLst/>
                          <a:latin typeface="Arial"/>
                        </a:rPr>
                        <a:t> </a:t>
                      </a:r>
                    </a:p>
                  </a:txBody>
                  <a:tcPr marL="10015" marR="10015" marT="1001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GB" sz="1000" b="0" i="0" u="none" strike="noStrike">
                          <a:effectLst/>
                          <a:latin typeface="Arial"/>
                        </a:rPr>
                        <a:t> </a:t>
                      </a:r>
                    </a:p>
                  </a:txBody>
                  <a:tcPr marL="10015" marR="10015" marT="1001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GB" sz="1000" b="1" i="0" u="none" strike="noStrike">
                          <a:effectLst/>
                          <a:latin typeface="Arial"/>
                        </a:rPr>
                        <a:t>Door</a:t>
                      </a:r>
                    </a:p>
                  </a:txBody>
                  <a:tcPr marL="10015" marR="10015" marT="10015" marB="0" vert="vert27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33171">
                <a:tc rowSpan="2">
                  <a:txBody>
                    <a:bodyPr/>
                    <a:lstStyle/>
                    <a:p>
                      <a:pPr algn="ctr" fontAlgn="ctr"/>
                      <a:r>
                        <a:rPr lang="en-GB" sz="1000" b="0" i="0" u="none" strike="noStrike">
                          <a:effectLst/>
                          <a:latin typeface="Arial"/>
                        </a:rPr>
                        <a:t>Cameron</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Leo</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000" b="0" i="0" u="none" strike="noStrike">
                          <a:effectLst/>
                          <a:latin typeface="Arial"/>
                        </a:rPr>
                        <a:t>Neha</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dirty="0" err="1" smtClean="0">
                          <a:effectLst/>
                          <a:latin typeface="Arial"/>
                        </a:rPr>
                        <a:t>Saqib</a:t>
                      </a:r>
                      <a:endParaRPr lang="en-GB" sz="1000" b="0" i="0" u="none" strike="noStrike" dirty="0">
                        <a:effectLst/>
                        <a:latin typeface="Arial"/>
                      </a:endParaRP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000" b="0" i="0" u="none" strike="noStrike">
                          <a:effectLst/>
                          <a:latin typeface="Arial"/>
                        </a:rPr>
                        <a:t>Uatii</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Mikey</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r>
                        <a:rPr lang="en-GB" sz="1000" b="0" i="0" u="none" strike="noStrike">
                          <a:effectLst/>
                          <a:latin typeface="Arial"/>
                        </a:rPr>
                        <a:t> </a:t>
                      </a:r>
                    </a:p>
                  </a:txBody>
                  <a:tcPr marL="10015" marR="10015" marT="10015" marB="0" anchor="ctr">
                    <a:lnL>
                      <a:noFill/>
                    </a:lnL>
                    <a:lnR w="12700" cap="flat" cmpd="sng" algn="ctr">
                      <a:solidFill>
                        <a:srgbClr val="000000"/>
                      </a:solidFill>
                      <a:prstDash val="solid"/>
                      <a:round/>
                      <a:headEnd type="none" w="med" len="med"/>
                      <a:tailEnd type="none" w="med" len="med"/>
                    </a:lnR>
                    <a:lnT>
                      <a:noFill/>
                    </a:lnT>
                    <a:lnB>
                      <a:noFill/>
                    </a:lnB>
                  </a:tcPr>
                </a:tc>
              </a:tr>
              <a:tr h="333171">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33171">
                <a:tc>
                  <a:txBody>
                    <a:bodyPr/>
                    <a:lstStyle/>
                    <a:p>
                      <a:pPr algn="ctr" fontAlgn="ctr"/>
                      <a:r>
                        <a:rPr lang="en-GB" sz="1000" b="0" i="0" u="none" strike="noStrike">
                          <a:effectLst/>
                          <a:latin typeface="Arial"/>
                        </a:rPr>
                        <a:t> </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000" b="0" i="0" u="none" strike="noStrike" dirty="0" smtClean="0">
                          <a:effectLst/>
                          <a:latin typeface="Arial"/>
                        </a:rPr>
                        <a:t>Isaac</a:t>
                      </a:r>
                      <a:endParaRPr lang="en-GB" sz="1000" b="0" i="0" u="none" strike="noStrike" dirty="0">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Joshua</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171">
                <a:tc>
                  <a:txBody>
                    <a:bodyPr/>
                    <a:lstStyle/>
                    <a:p>
                      <a:pPr algn="ctr" fontAlgn="ctr"/>
                      <a:r>
                        <a:rPr lang="en-GB" sz="1000" b="0" i="0" u="none" strike="noStrike">
                          <a:effectLst/>
                          <a:latin typeface="Arial"/>
                        </a:rPr>
                        <a:t> </a:t>
                      </a:r>
                    </a:p>
                  </a:txBody>
                  <a:tcPr marL="10015" marR="10015" marT="1001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r>
              <a:tr h="333171">
                <a:tc rowSpan="2">
                  <a:txBody>
                    <a:bodyPr/>
                    <a:lstStyle/>
                    <a:p>
                      <a:pPr algn="ctr" fontAlgn="ctr"/>
                      <a:r>
                        <a:rPr lang="en-GB" sz="1000" b="0" i="0" u="none" strike="noStrike">
                          <a:effectLst/>
                          <a:latin typeface="Arial"/>
                        </a:rPr>
                        <a:t>Moena</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Kaung</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000" b="0" i="0" u="none" strike="noStrike">
                          <a:effectLst/>
                          <a:latin typeface="Arial"/>
                        </a:rPr>
                        <a:t>Aynaz</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Theo</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000" b="0" i="0" u="none" strike="noStrike">
                          <a:effectLst/>
                          <a:latin typeface="Arial"/>
                        </a:rPr>
                        <a:t>Ayah</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Cole</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GB" sz="1000" b="0" i="0" u="none" strike="noStrike">
                          <a:effectLst/>
                          <a:latin typeface="Arial"/>
                        </a:rPr>
                        <a:t> </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33171">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33171">
                <a:tc>
                  <a:txBody>
                    <a:bodyPr/>
                    <a:lstStyle/>
                    <a:p>
                      <a:pPr algn="ctr" fontAlgn="ctr"/>
                      <a:r>
                        <a:rPr lang="en-GB" sz="1000" b="0" i="0" u="none" strike="noStrike">
                          <a:effectLst/>
                          <a:latin typeface="Arial"/>
                        </a:rPr>
                        <a:t> </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000" b="0" i="0" u="none" strike="noStrike">
                          <a:effectLst/>
                          <a:latin typeface="Arial"/>
                        </a:rPr>
                        <a:t>Era</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Paiman</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171">
                <a:tc>
                  <a:txBody>
                    <a:bodyPr/>
                    <a:lstStyle/>
                    <a:p>
                      <a:pPr algn="ctr" fontAlgn="ctr"/>
                      <a:r>
                        <a:rPr lang="en-GB" sz="1000" b="0" i="0" u="none" strike="noStrike">
                          <a:effectLst/>
                          <a:latin typeface="Arial"/>
                        </a:rPr>
                        <a:t> </a:t>
                      </a:r>
                    </a:p>
                  </a:txBody>
                  <a:tcPr marL="10015" marR="10015" marT="1001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r>
              <a:tr h="333171">
                <a:tc rowSpan="2">
                  <a:txBody>
                    <a:bodyPr/>
                    <a:lstStyle/>
                    <a:p>
                      <a:pPr algn="ctr" fontAlgn="ctr"/>
                      <a:r>
                        <a:rPr lang="en-GB" sz="1000" b="0" i="0" u="none" strike="noStrike">
                          <a:effectLst/>
                          <a:latin typeface="Arial"/>
                        </a:rPr>
                        <a:t>Bleona</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Eliot</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000" b="0" i="0" u="none" strike="noStrike">
                          <a:effectLst/>
                          <a:latin typeface="Arial"/>
                        </a:rPr>
                        <a:t>Leila</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dirty="0" smtClean="0">
                          <a:effectLst/>
                          <a:latin typeface="Arial"/>
                        </a:rPr>
                        <a:t>Stella</a:t>
                      </a:r>
                      <a:endParaRPr lang="en-GB" sz="1000" b="0" i="0" u="none" strike="noStrike" dirty="0">
                        <a:effectLst/>
                        <a:latin typeface="Arial"/>
                      </a:endParaRP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900" b="0" i="0" u="none" strike="noStrike">
                          <a:effectLst/>
                          <a:latin typeface="Arial"/>
                        </a:rPr>
                        <a:t>Saba</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900" b="0" i="0" u="none" strike="noStrike">
                          <a:effectLst/>
                          <a:latin typeface="Arial"/>
                        </a:rPr>
                        <a:t>Yaseen</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GB" sz="1000" b="0" i="0" u="none" strike="noStrike">
                          <a:effectLst/>
                          <a:latin typeface="Arial"/>
                        </a:rPr>
                        <a:t> </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33171">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33171">
                <a:tc>
                  <a:txBody>
                    <a:bodyPr/>
                    <a:lstStyle/>
                    <a:p>
                      <a:pPr algn="ctr" fontAlgn="ctr"/>
                      <a:r>
                        <a:rPr lang="en-GB" sz="1000" b="0" i="0" u="none" strike="noStrike">
                          <a:effectLst/>
                          <a:latin typeface="Arial"/>
                        </a:rPr>
                        <a:t> </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000" b="0" i="0" u="none" strike="noStrike">
                        <a:effectLst/>
                        <a:latin typeface="Arial"/>
                      </a:endParaRPr>
                    </a:p>
                  </a:txBody>
                  <a:tcPr marL="10015" marR="10015" marT="10015" marB="0" anchor="ctr">
                    <a:lnL>
                      <a:noFill/>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000" b="0" i="0" u="none" strike="noStrike">
                          <a:effectLst/>
                          <a:latin typeface="Arial"/>
                        </a:rPr>
                        <a:t>Aria</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Hana</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171">
                <a:tc>
                  <a:txBody>
                    <a:bodyPr/>
                    <a:lstStyle/>
                    <a:p>
                      <a:pPr algn="ctr" fontAlgn="ctr"/>
                      <a:r>
                        <a:rPr lang="en-GB" sz="900" b="0" i="0" u="none" strike="noStrike">
                          <a:effectLst/>
                          <a:latin typeface="Arial"/>
                        </a:rPr>
                        <a:t> </a:t>
                      </a:r>
                    </a:p>
                  </a:txBody>
                  <a:tcPr marL="10015" marR="10015" marT="1001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endParaRPr lang="en-GB" sz="8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r>
              <a:tr h="333171">
                <a:tc rowSpan="2">
                  <a:txBody>
                    <a:bodyPr/>
                    <a:lstStyle/>
                    <a:p>
                      <a:pPr algn="ctr" fontAlgn="ctr"/>
                      <a:r>
                        <a:rPr lang="en-GB" sz="1000" b="0" i="0" u="none" strike="noStrike">
                          <a:effectLst/>
                          <a:latin typeface="Arial"/>
                        </a:rPr>
                        <a:t>Lara</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Meezaan</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000" b="0" i="0" u="none" strike="noStrike">
                          <a:effectLst/>
                          <a:latin typeface="Arial"/>
                        </a:rPr>
                        <a:t>Ereza</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Jaimini</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000" b="0" i="0" u="none" strike="noStrike">
                          <a:effectLst/>
                          <a:latin typeface="Arial"/>
                        </a:rPr>
                        <a:t>Diamanta</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000" b="0" i="0" u="none" strike="noStrike">
                          <a:effectLst/>
                          <a:latin typeface="Arial"/>
                        </a:rPr>
                        <a:t>Alina</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900" b="0" i="0" u="none" strike="noStrike">
                        <a:effectLst/>
                        <a:latin typeface="Arial"/>
                      </a:endParaRPr>
                    </a:p>
                  </a:txBody>
                  <a:tcPr marL="10015" marR="10015" marT="1001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GB" sz="1000" b="0" i="0" u="none" strike="noStrike">
                          <a:effectLst/>
                          <a:latin typeface="Arial"/>
                        </a:rPr>
                        <a:t> </a:t>
                      </a:r>
                    </a:p>
                  </a:txBody>
                  <a:tcPr marL="10015" marR="10015" marT="1001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33171">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000" b="0" i="0" u="none" strike="noStrike">
                        <a:effectLst/>
                        <a:latin typeface="Arial"/>
                      </a:endParaRPr>
                    </a:p>
                  </a:txBody>
                  <a:tcPr marL="10015" marR="10015" marT="1001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000" b="0" i="0" u="none" strike="noStrike">
                        <a:effectLst/>
                        <a:latin typeface="Arial"/>
                      </a:endParaRPr>
                    </a:p>
                  </a:txBody>
                  <a:tcPr marL="10015" marR="10015" marT="10015" marB="0" anchor="ctr">
                    <a:lnL>
                      <a:noFill/>
                    </a:lnL>
                    <a:lnR>
                      <a:noFill/>
                    </a:lnR>
                    <a:lnT>
                      <a:noFill/>
                    </a:lnT>
                    <a:lnB>
                      <a:noFill/>
                    </a:lnB>
                  </a:tcPr>
                </a:tc>
                <a:tc>
                  <a:txBody>
                    <a:bodyPr/>
                    <a:lstStyle/>
                    <a:p>
                      <a:pPr algn="ctr" fontAlgn="ctr"/>
                      <a:r>
                        <a:rPr lang="en-GB" sz="1000" b="0" i="0" u="none" strike="noStrike">
                          <a:effectLst/>
                          <a:latin typeface="Arial"/>
                        </a:rPr>
                        <a:t> </a:t>
                      </a:r>
                    </a:p>
                  </a:txBody>
                  <a:tcPr marL="10015" marR="10015" marT="10015" marB="0" anchor="ctr">
                    <a:lnL>
                      <a:noFill/>
                    </a:lnL>
                    <a:lnR w="12700" cap="flat" cmpd="sng" algn="ctr">
                      <a:solidFill>
                        <a:srgbClr val="000000"/>
                      </a:solidFill>
                      <a:prstDash val="solid"/>
                      <a:round/>
                      <a:headEnd type="none" w="med" len="med"/>
                      <a:tailEnd type="none" w="med" len="med"/>
                    </a:lnR>
                    <a:lnT>
                      <a:noFill/>
                    </a:lnT>
                    <a:lnB>
                      <a:noFill/>
                    </a:lnB>
                  </a:tcPr>
                </a:tc>
              </a:tr>
              <a:tr h="669014">
                <a:tc>
                  <a:txBody>
                    <a:bodyPr/>
                    <a:lstStyle/>
                    <a:p>
                      <a:pPr algn="ctr" fontAlgn="ctr"/>
                      <a:r>
                        <a:rPr lang="en-GB" sz="1000" b="0" i="0" u="none" strike="noStrike">
                          <a:effectLst/>
                          <a:latin typeface="Arial"/>
                        </a:rPr>
                        <a:t> </a:t>
                      </a:r>
                    </a:p>
                  </a:txBody>
                  <a:tcPr marL="10015" marR="10015" marT="1001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a:effectLst/>
                          <a:latin typeface="Arial"/>
                        </a:rPr>
                        <a:t> </a:t>
                      </a:r>
                    </a:p>
                  </a:txBody>
                  <a:tcPr marL="10015" marR="10015" marT="1001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effectLst/>
                          <a:latin typeface="Arial"/>
                        </a:rPr>
                        <a:t> </a:t>
                      </a:r>
                    </a:p>
                  </a:txBody>
                  <a:tcPr marL="10015" marR="10015" marT="1001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870967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is the scene structured?</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00919187"/>
              </p:ext>
            </p:extLst>
          </p:nvPr>
        </p:nvGraphicFramePr>
        <p:xfrm>
          <a:off x="457200" y="1600200"/>
          <a:ext cx="8229600" cy="222504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r>
                        <a:rPr lang="en-GB" dirty="0" smtClean="0"/>
                        <a:t>Stage of fight</a:t>
                      </a:r>
                      <a:endParaRPr lang="en-GB" dirty="0"/>
                    </a:p>
                  </a:txBody>
                  <a:tcPr/>
                </a:tc>
                <a:tc>
                  <a:txBody>
                    <a:bodyPr/>
                    <a:lstStyle/>
                    <a:p>
                      <a:r>
                        <a:rPr lang="en-GB" dirty="0" smtClean="0"/>
                        <a:t>Quote</a:t>
                      </a:r>
                      <a:endParaRPr lang="en-GB" dirty="0"/>
                    </a:p>
                  </a:txBody>
                  <a:tcPr/>
                </a:tc>
                <a:tc>
                  <a:txBody>
                    <a:bodyPr/>
                    <a:lstStyle/>
                    <a:p>
                      <a:r>
                        <a:rPr lang="en-GB" dirty="0" smtClean="0"/>
                        <a:t>Description</a:t>
                      </a:r>
                      <a:endParaRPr lang="en-GB" dirty="0"/>
                    </a:p>
                  </a:txBody>
                  <a:tcPr/>
                </a:tc>
              </a:tr>
              <a:tr h="370840">
                <a:tc>
                  <a:txBody>
                    <a:bodyPr/>
                    <a:lstStyle/>
                    <a:p>
                      <a:r>
                        <a:rPr lang="en-GB" dirty="0" smtClean="0"/>
                        <a:t>Insults</a:t>
                      </a:r>
                      <a:endParaRPr lang="en-GB" dirty="0"/>
                    </a:p>
                  </a:txBody>
                  <a:tcPr/>
                </a:tc>
                <a:tc>
                  <a:txBody>
                    <a:bodyPr/>
                    <a:lstStyle/>
                    <a:p>
                      <a:endParaRPr lang="en-GB"/>
                    </a:p>
                  </a:txBody>
                  <a:tcPr/>
                </a:tc>
                <a:tc>
                  <a:txBody>
                    <a:bodyPr/>
                    <a:lstStyle/>
                    <a:p>
                      <a:endParaRPr lang="en-GB"/>
                    </a:p>
                  </a:txBody>
                  <a:tcPr/>
                </a:tc>
              </a:tr>
              <a:tr h="370840">
                <a:tc>
                  <a:txBody>
                    <a:bodyPr/>
                    <a:lstStyle/>
                    <a:p>
                      <a:endParaRPr lang="en-GB"/>
                    </a:p>
                  </a:txBody>
                  <a:tcPr/>
                </a:tc>
                <a:tc>
                  <a:txBody>
                    <a:bodyPr/>
                    <a:lstStyle/>
                    <a:p>
                      <a:endParaRPr lang="en-GB"/>
                    </a:p>
                  </a:txBody>
                  <a:tcPr/>
                </a:tc>
                <a:tc>
                  <a:txBody>
                    <a:bodyPr/>
                    <a:lstStyle/>
                    <a:p>
                      <a:endParaRPr lang="en-GB"/>
                    </a:p>
                  </a:txBody>
                  <a:tcPr/>
                </a:tc>
              </a:tr>
              <a:tr h="370840">
                <a:tc>
                  <a:txBody>
                    <a:bodyPr/>
                    <a:lstStyle/>
                    <a:p>
                      <a:endParaRPr lang="en-GB"/>
                    </a:p>
                  </a:txBody>
                  <a:tcPr/>
                </a:tc>
                <a:tc>
                  <a:txBody>
                    <a:bodyPr/>
                    <a:lstStyle/>
                    <a:p>
                      <a:endParaRPr lang="en-GB"/>
                    </a:p>
                  </a:txBody>
                  <a:tcPr/>
                </a:tc>
                <a:tc>
                  <a:txBody>
                    <a:bodyPr/>
                    <a:lstStyle/>
                    <a:p>
                      <a:endParaRPr lang="en-GB"/>
                    </a:p>
                  </a:txBody>
                  <a:tcPr/>
                </a:tc>
              </a:tr>
              <a:tr h="370840">
                <a:tc>
                  <a:txBody>
                    <a:bodyPr/>
                    <a:lstStyle/>
                    <a:p>
                      <a:endParaRPr lang="en-GB"/>
                    </a:p>
                  </a:txBody>
                  <a:tcPr/>
                </a:tc>
                <a:tc>
                  <a:txBody>
                    <a:bodyPr/>
                    <a:lstStyle/>
                    <a:p>
                      <a:endParaRPr lang="en-GB"/>
                    </a:p>
                  </a:txBody>
                  <a:tcPr/>
                </a:tc>
                <a:tc>
                  <a:txBody>
                    <a:bodyPr/>
                    <a:lstStyle/>
                    <a:p>
                      <a:endParaRPr lang="en-GB"/>
                    </a:p>
                  </a:txBody>
                  <a:tcPr/>
                </a:tc>
              </a:tr>
              <a:tr h="370840">
                <a:tc>
                  <a:txBody>
                    <a:bodyPr/>
                    <a:lstStyle/>
                    <a:p>
                      <a:endParaRPr lang="en-GB"/>
                    </a:p>
                  </a:txBody>
                  <a:tcPr/>
                </a:tc>
                <a:tc>
                  <a:txBody>
                    <a:bodyPr/>
                    <a:lstStyle/>
                    <a:p>
                      <a:endParaRPr lang="en-GB"/>
                    </a:p>
                  </a:txBody>
                  <a:tcPr/>
                </a:tc>
                <a:tc>
                  <a:txBody>
                    <a:bodyPr/>
                    <a:lstStyle/>
                    <a:p>
                      <a:endParaRPr lang="en-GB"/>
                    </a:p>
                  </a:txBody>
                  <a:tcPr/>
                </a:tc>
              </a:tr>
            </a:tbl>
          </a:graphicData>
        </a:graphic>
      </p:graphicFrame>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t>
            </a:r>
            <a:r>
              <a:rPr lang="en-GB" dirty="0" smtClean="0">
                <a:latin typeface="Gill Sans MT" pitchFamily="34" charset="0"/>
              </a:rPr>
              <a:t>comment on the structure of a scene?</a:t>
            </a:r>
            <a:endParaRPr lang="en-GB" dirty="0"/>
          </a:p>
        </p:txBody>
      </p:sp>
    </p:spTree>
    <p:extLst>
      <p:ext uri="{BB962C8B-B14F-4D97-AF65-F5344CB8AC3E}">
        <p14:creationId xmlns:p14="http://schemas.microsoft.com/office/powerpoint/2010/main" val="21000064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is the scene structured?</a:t>
            </a:r>
            <a:endParaRPr lang="en-GB" dirty="0"/>
          </a:p>
        </p:txBody>
      </p:sp>
      <p:sp>
        <p:nvSpPr>
          <p:cNvPr id="3" name="Content Placeholder 2"/>
          <p:cNvSpPr>
            <a:spLocks noGrp="1"/>
          </p:cNvSpPr>
          <p:nvPr>
            <p:ph idx="1"/>
          </p:nvPr>
        </p:nvSpPr>
        <p:spPr/>
        <p:txBody>
          <a:bodyPr>
            <a:normAutofit/>
          </a:bodyPr>
          <a:lstStyle/>
          <a:p>
            <a:pPr marL="0" indent="0">
              <a:buNone/>
            </a:pPr>
            <a:r>
              <a:rPr lang="en-GB" dirty="0" smtClean="0"/>
              <a:t>Note down the different stages of the fight and describe what happens in each one. Include at least one example quote for each stage.</a:t>
            </a:r>
          </a:p>
          <a:p>
            <a:pPr marL="0" indent="0">
              <a:buNone/>
            </a:pPr>
            <a:endParaRPr lang="en-GB" dirty="0"/>
          </a:p>
          <a:p>
            <a:r>
              <a:rPr lang="en-GB" dirty="0" smtClean="0"/>
              <a:t>If you had to split the scene into two smaller sections, where would you split it?</a:t>
            </a:r>
          </a:p>
          <a:p>
            <a:pPr lvl="1"/>
            <a:r>
              <a:rPr lang="en-GB" dirty="0" smtClean="0"/>
              <a:t>What about if you had to split it into three? Or four?</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t>
            </a:r>
            <a:r>
              <a:rPr lang="en-GB" dirty="0" smtClean="0">
                <a:latin typeface="Gill Sans MT" pitchFamily="34" charset="0"/>
              </a:rPr>
              <a:t>comment on the structure of a scene?</a:t>
            </a:r>
            <a:endParaRPr lang="en-GB" dirty="0"/>
          </a:p>
        </p:txBody>
      </p:sp>
    </p:spTree>
    <p:extLst>
      <p:ext uri="{BB962C8B-B14F-4D97-AF65-F5344CB8AC3E}">
        <p14:creationId xmlns:p14="http://schemas.microsoft.com/office/powerpoint/2010/main" val="6756690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Fight structure</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analyse </a:t>
            </a:r>
            <a:r>
              <a:rPr lang="en-GB" sz="2800" u="sng" dirty="0">
                <a:latin typeface="Gill Sans MT" pitchFamily="34" charset="0"/>
              </a:rPr>
              <a:t>the structure of a scene?</a:t>
            </a:r>
          </a:p>
        </p:txBody>
      </p:sp>
      <p:grpSp>
        <p:nvGrpSpPr>
          <p:cNvPr id="5" name="Group 4"/>
          <p:cNvGrpSpPr/>
          <p:nvPr/>
        </p:nvGrpSpPr>
        <p:grpSpPr>
          <a:xfrm>
            <a:off x="1054248" y="1484784"/>
            <a:ext cx="7035503" cy="1512008"/>
            <a:chOff x="539552" y="2348880"/>
            <a:chExt cx="7035503" cy="1512008"/>
          </a:xfrm>
        </p:grpSpPr>
        <p:sp>
          <p:nvSpPr>
            <p:cNvPr id="3" name="5-Point Star 2"/>
            <p:cNvSpPr/>
            <p:nvPr/>
          </p:nvSpPr>
          <p:spPr>
            <a:xfrm>
              <a:off x="611560" y="2420888"/>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39552" y="2348880"/>
              <a:ext cx="7035503" cy="1354217"/>
            </a:xfrm>
            <a:prstGeom prst="rect">
              <a:avLst/>
            </a:prstGeom>
            <a:noFill/>
            <a:ln w="28575">
              <a:solidFill>
                <a:srgbClr val="0070C0"/>
              </a:solidFill>
            </a:ln>
          </p:spPr>
          <p:txBody>
            <a:bodyPr wrap="square" rtlCol="0">
              <a:spAutoFit/>
            </a:bodyPr>
            <a:lstStyle/>
            <a:p>
              <a:pPr marL="2077200" lvl="1">
                <a:spcAft>
                  <a:spcPts val="600"/>
                </a:spcAft>
              </a:pPr>
              <a:r>
                <a:rPr lang="en-GB" sz="2400" dirty="0" smtClean="0">
                  <a:latin typeface="Gill Sans MT" pitchFamily="34" charset="0"/>
                </a:rPr>
                <a:t>To get star of the hour, you must:</a:t>
              </a:r>
            </a:p>
            <a:p>
              <a:pPr marL="2077200" lvl="1" indent="-342900">
                <a:spcAft>
                  <a:spcPts val="600"/>
                </a:spcAft>
                <a:buFont typeface="+mj-lt"/>
                <a:buAutoNum type="arabicPeriod"/>
              </a:pPr>
              <a:r>
                <a:rPr lang="en-GB" sz="2400" dirty="0" smtClean="0">
                  <a:latin typeface="Gill Sans MT" pitchFamily="34" charset="0"/>
                </a:rPr>
                <a:t>LOOK at the person who is speaking.</a:t>
              </a:r>
            </a:p>
            <a:p>
              <a:pPr marL="2077200" lvl="1" indent="-342900">
                <a:spcAft>
                  <a:spcPts val="600"/>
                </a:spcAft>
                <a:buFont typeface="+mj-lt"/>
                <a:buAutoNum type="arabicPeriod"/>
              </a:pPr>
              <a:r>
                <a:rPr lang="en-GB" sz="2400" dirty="0" smtClean="0">
                  <a:latin typeface="Gill Sans MT" pitchFamily="34" charset="0"/>
                </a:rPr>
                <a:t>Rehearse role play independently.</a:t>
              </a:r>
              <a:endParaRPr lang="en-GB" sz="2400" dirty="0">
                <a:latin typeface="Gill Sans MT" pitchFamily="34" charset="0"/>
              </a:endParaRPr>
            </a:p>
          </p:txBody>
        </p:sp>
      </p:grpSp>
      <p:sp>
        <p:nvSpPr>
          <p:cNvPr id="6" name="TextBox 5"/>
          <p:cNvSpPr txBox="1"/>
          <p:nvPr/>
        </p:nvSpPr>
        <p:spPr>
          <a:xfrm>
            <a:off x="107504" y="3212976"/>
            <a:ext cx="8928992" cy="1200329"/>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Explain your homework to your neighbour, and ask about the adaptation that they have found. Be prepared to share with the class!</a:t>
            </a:r>
            <a:endParaRPr lang="en-GB" sz="2400" dirty="0">
              <a:latin typeface="Gill Sans MT" pitchFamily="34" charset="0"/>
            </a:endParaRPr>
          </a:p>
        </p:txBody>
      </p:sp>
      <p:sp>
        <p:nvSpPr>
          <p:cNvPr id="10" name="TextBox 9"/>
          <p:cNvSpPr txBox="1"/>
          <p:nvPr/>
        </p:nvSpPr>
        <p:spPr>
          <a:xfrm>
            <a:off x="107504" y="5013176"/>
            <a:ext cx="8928992" cy="1815882"/>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TUE 27</a:t>
            </a:r>
            <a:r>
              <a:rPr lang="en-GB" sz="2800" baseline="30000" dirty="0" smtClean="0">
                <a:latin typeface="Gill Sans MT" pitchFamily="34" charset="0"/>
              </a:rPr>
              <a:t>th</a:t>
            </a:r>
            <a:r>
              <a:rPr lang="en-GB" sz="2800" dirty="0" smtClean="0">
                <a:latin typeface="Gill Sans MT" pitchFamily="34" charset="0"/>
              </a:rPr>
              <a:t>)</a:t>
            </a:r>
          </a:p>
          <a:p>
            <a:r>
              <a:rPr lang="en-GB" sz="2800" dirty="0" smtClean="0">
                <a:latin typeface="Gill Sans MT" pitchFamily="34" charset="0"/>
              </a:rPr>
              <a:t>Write a love poem using Petrarchan imagery (emphasising the pain of being a lover). Bonus points for: writing a sonnet, using oxymoron, hyperbole or an extended metaphor.</a:t>
            </a:r>
            <a:endParaRPr lang="en-GB" sz="2800" dirty="0">
              <a:latin typeface="Gill Sans MT" pitchFamily="34" charset="0"/>
            </a:endParaRPr>
          </a:p>
        </p:txBody>
      </p:sp>
    </p:spTree>
    <p:extLst>
      <p:ext uri="{BB962C8B-B14F-4D97-AF65-F5344CB8AC3E}">
        <p14:creationId xmlns:p14="http://schemas.microsoft.com/office/powerpoint/2010/main" val="33824848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is the scene structured?</a:t>
            </a:r>
            <a:endParaRPr lang="en-GB" dirty="0"/>
          </a:p>
        </p:txBody>
      </p:sp>
      <p:sp>
        <p:nvSpPr>
          <p:cNvPr id="3" name="Content Placeholder 2"/>
          <p:cNvSpPr>
            <a:spLocks noGrp="1"/>
          </p:cNvSpPr>
          <p:nvPr>
            <p:ph idx="1"/>
          </p:nvPr>
        </p:nvSpPr>
        <p:spPr/>
        <p:txBody>
          <a:bodyPr>
            <a:normAutofit/>
          </a:bodyPr>
          <a:lstStyle/>
          <a:p>
            <a:pPr marL="0" indent="0">
              <a:buNone/>
            </a:pPr>
            <a:r>
              <a:rPr lang="en-GB" dirty="0" smtClean="0"/>
              <a:t>Note down the different stages of the fight and describe what happens in each one. Include at least one example quote for each stage.</a:t>
            </a:r>
          </a:p>
          <a:p>
            <a:pPr marL="0" indent="0">
              <a:buNone/>
            </a:pPr>
            <a:endParaRPr lang="en-GB" dirty="0"/>
          </a:p>
          <a:p>
            <a:r>
              <a:rPr lang="en-GB" dirty="0" smtClean="0"/>
              <a:t>If you had to split the scene into two smaller sections, where would you split it?</a:t>
            </a:r>
          </a:p>
          <a:p>
            <a:pPr lvl="1"/>
            <a:r>
              <a:rPr lang="en-GB" dirty="0" smtClean="0"/>
              <a:t>What about if you had to split it into three? Or four?</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t>
            </a:r>
            <a:r>
              <a:rPr lang="en-GB" dirty="0" smtClean="0">
                <a:latin typeface="Gill Sans MT" pitchFamily="34" charset="0"/>
              </a:rPr>
              <a:t>comment on the structure of a scene?</a:t>
            </a:r>
            <a:endParaRPr lang="en-GB" dirty="0"/>
          </a:p>
        </p:txBody>
      </p:sp>
    </p:spTree>
    <p:extLst>
      <p:ext uri="{BB962C8B-B14F-4D97-AF65-F5344CB8AC3E}">
        <p14:creationId xmlns:p14="http://schemas.microsoft.com/office/powerpoint/2010/main" val="12889598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Shrines and pilgrims</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identify and analyse imagery?</a:t>
            </a:r>
          </a:p>
        </p:txBody>
      </p:sp>
      <p:grpSp>
        <p:nvGrpSpPr>
          <p:cNvPr id="5" name="Group 4"/>
          <p:cNvGrpSpPr/>
          <p:nvPr/>
        </p:nvGrpSpPr>
        <p:grpSpPr>
          <a:xfrm>
            <a:off x="1054248" y="1484784"/>
            <a:ext cx="7035503" cy="1512008"/>
            <a:chOff x="539552" y="2348880"/>
            <a:chExt cx="7035503" cy="1512008"/>
          </a:xfrm>
        </p:grpSpPr>
        <p:sp>
          <p:nvSpPr>
            <p:cNvPr id="3" name="5-Point Star 2"/>
            <p:cNvSpPr/>
            <p:nvPr/>
          </p:nvSpPr>
          <p:spPr>
            <a:xfrm>
              <a:off x="611560" y="2420888"/>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39552" y="2348880"/>
              <a:ext cx="7035503" cy="1354217"/>
            </a:xfrm>
            <a:prstGeom prst="rect">
              <a:avLst/>
            </a:prstGeom>
            <a:noFill/>
            <a:ln w="28575">
              <a:solidFill>
                <a:srgbClr val="0070C0"/>
              </a:solidFill>
            </a:ln>
          </p:spPr>
          <p:txBody>
            <a:bodyPr wrap="square" rtlCol="0">
              <a:spAutoFit/>
            </a:bodyPr>
            <a:lstStyle/>
            <a:p>
              <a:pPr marL="2077200" lvl="1">
                <a:spcAft>
                  <a:spcPts val="600"/>
                </a:spcAft>
              </a:pPr>
              <a:r>
                <a:rPr lang="en-GB" sz="2400" dirty="0" smtClean="0">
                  <a:latin typeface="Gill Sans MT" pitchFamily="34" charset="0"/>
                </a:rPr>
                <a:t>To get star of the hour, you must:</a:t>
              </a:r>
            </a:p>
            <a:p>
              <a:pPr marL="2077200" lvl="1" indent="-342900">
                <a:spcAft>
                  <a:spcPts val="600"/>
                </a:spcAft>
                <a:buFont typeface="+mj-lt"/>
                <a:buAutoNum type="arabicPeriod"/>
              </a:pPr>
              <a:r>
                <a:rPr lang="en-GB" sz="2400" dirty="0" smtClean="0">
                  <a:latin typeface="Gill Sans MT" pitchFamily="34" charset="0"/>
                </a:rPr>
                <a:t>LOOK at the person who is speaking.</a:t>
              </a:r>
            </a:p>
            <a:p>
              <a:pPr marL="2077200" lvl="1" indent="-342900">
                <a:spcAft>
                  <a:spcPts val="600"/>
                </a:spcAft>
                <a:buFont typeface="+mj-lt"/>
                <a:buAutoNum type="arabicPeriod"/>
              </a:pPr>
              <a:r>
                <a:rPr lang="en-GB" sz="2400" dirty="0" smtClean="0">
                  <a:latin typeface="Gill Sans MT" pitchFamily="34" charset="0"/>
                </a:rPr>
                <a:t>Rehearse role play independently.</a:t>
              </a:r>
              <a:endParaRPr lang="en-GB" sz="2400" dirty="0">
                <a:latin typeface="Gill Sans MT" pitchFamily="34" charset="0"/>
              </a:endParaRPr>
            </a:p>
          </p:txBody>
        </p:sp>
      </p:grpSp>
      <p:sp>
        <p:nvSpPr>
          <p:cNvPr id="6" name="TextBox 5"/>
          <p:cNvSpPr txBox="1"/>
          <p:nvPr/>
        </p:nvSpPr>
        <p:spPr>
          <a:xfrm>
            <a:off x="107504" y="3212976"/>
            <a:ext cx="8928992" cy="1569660"/>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Read over the Petrarchan poem you have written for homework. What imagery have you used? What effect do your images have on the reader?</a:t>
            </a:r>
            <a:endParaRPr lang="en-GB" sz="2400" dirty="0">
              <a:latin typeface="Gill Sans MT" pitchFamily="34" charset="0"/>
            </a:endParaRPr>
          </a:p>
        </p:txBody>
      </p:sp>
    </p:spTree>
    <p:extLst>
      <p:ext uri="{BB962C8B-B14F-4D97-AF65-F5344CB8AC3E}">
        <p14:creationId xmlns:p14="http://schemas.microsoft.com/office/powerpoint/2010/main" val="2249753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play so far</a:t>
            </a:r>
            <a:endParaRPr lang="en-GB" dirty="0"/>
          </a:p>
        </p:txBody>
      </p:sp>
      <p:sp>
        <p:nvSpPr>
          <p:cNvPr id="3" name="Content Placeholder 2"/>
          <p:cNvSpPr>
            <a:spLocks noGrp="1"/>
          </p:cNvSpPr>
          <p:nvPr>
            <p:ph idx="1"/>
          </p:nvPr>
        </p:nvSpPr>
        <p:spPr/>
        <p:txBody>
          <a:bodyPr>
            <a:normAutofit lnSpcReduction="10000"/>
          </a:bodyPr>
          <a:lstStyle/>
          <a:p>
            <a:r>
              <a:rPr lang="en-GB" dirty="0" smtClean="0"/>
              <a:t>Prologue</a:t>
            </a:r>
          </a:p>
          <a:p>
            <a:r>
              <a:rPr lang="en-GB" dirty="0" smtClean="0"/>
              <a:t>A1S1 – street brawl and Romeo in love</a:t>
            </a:r>
          </a:p>
          <a:p>
            <a:r>
              <a:rPr lang="en-GB" dirty="0" smtClean="0"/>
              <a:t>A1S2 – Capulet arranges a marriage for Juliet, Romeo and </a:t>
            </a:r>
            <a:r>
              <a:rPr lang="en-GB" dirty="0" err="1" smtClean="0"/>
              <a:t>Benvolio</a:t>
            </a:r>
            <a:r>
              <a:rPr lang="en-GB" dirty="0" smtClean="0"/>
              <a:t> find an invitation to the Capulet ball</a:t>
            </a:r>
          </a:p>
          <a:p>
            <a:r>
              <a:rPr lang="en-GB" dirty="0" smtClean="0"/>
              <a:t>A1S3 – Juliet and her mother prepare for the ball</a:t>
            </a:r>
          </a:p>
          <a:p>
            <a:r>
              <a:rPr lang="en-GB" dirty="0" smtClean="0"/>
              <a:t>A1S4 – the </a:t>
            </a:r>
            <a:r>
              <a:rPr lang="en-GB" dirty="0" err="1" smtClean="0"/>
              <a:t>Montagues</a:t>
            </a:r>
            <a:r>
              <a:rPr lang="en-GB" dirty="0" smtClean="0"/>
              <a:t> sneak into the Capulet ball in disguise</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identify and analyse imagery?</a:t>
            </a:r>
            <a:endParaRPr lang="en-GB" dirty="0"/>
          </a:p>
        </p:txBody>
      </p:sp>
    </p:spTree>
    <p:extLst>
      <p:ext uri="{BB962C8B-B14F-4D97-AF65-F5344CB8AC3E}">
        <p14:creationId xmlns:p14="http://schemas.microsoft.com/office/powerpoint/2010/main" val="12332916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67512" y="1412776"/>
            <a:ext cx="8868984" cy="4362126"/>
            <a:chOff x="1475656" y="3225108"/>
            <a:chExt cx="5473966" cy="2692319"/>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059956" y="3225108"/>
              <a:ext cx="1785124" cy="2692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845080" y="3225108"/>
              <a:ext cx="1104542" cy="2692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1475656" y="3225109"/>
              <a:ext cx="926995" cy="2692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402651" y="3225109"/>
              <a:ext cx="1657305" cy="1112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402651" y="4338045"/>
              <a:ext cx="1701098" cy="1579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TextBox 12"/>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identify and analyse imagery?</a:t>
            </a:r>
            <a:endParaRPr lang="en-GB" dirty="0"/>
          </a:p>
        </p:txBody>
      </p:sp>
      <p:sp>
        <p:nvSpPr>
          <p:cNvPr id="1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dirty="0" smtClean="0"/>
              <a:t>Which is the odd one out? Why?</a:t>
            </a:r>
            <a:endParaRPr lang="en-GB" dirty="0"/>
          </a:p>
        </p:txBody>
      </p:sp>
    </p:spTree>
    <p:extLst>
      <p:ext uri="{BB962C8B-B14F-4D97-AF65-F5344CB8AC3E}">
        <p14:creationId xmlns:p14="http://schemas.microsoft.com/office/powerpoint/2010/main" val="34076728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7504" y="548680"/>
            <a:ext cx="8928992" cy="461665"/>
          </a:xfrm>
          <a:prstGeom prst="rect">
            <a:avLst/>
          </a:prstGeom>
          <a:noFill/>
        </p:spPr>
        <p:txBody>
          <a:bodyPr wrap="square" rtlCol="0">
            <a:spAutoFit/>
          </a:bodyPr>
          <a:lstStyle/>
          <a:p>
            <a:pPr algn="ctr"/>
            <a:r>
              <a:rPr lang="en-GB" sz="2400" dirty="0" smtClean="0">
                <a:latin typeface="Gill Sans MT" pitchFamily="34" charset="0"/>
              </a:rPr>
              <a:t>Read Act 1 Scene </a:t>
            </a:r>
            <a:r>
              <a:rPr lang="en-GB" sz="2400" dirty="0">
                <a:latin typeface="Gill Sans MT" pitchFamily="34" charset="0"/>
              </a:rPr>
              <a:t>5</a:t>
            </a:r>
            <a:r>
              <a:rPr lang="en-GB" sz="2400" dirty="0" smtClean="0">
                <a:latin typeface="Gill Sans MT" pitchFamily="34" charset="0"/>
              </a:rPr>
              <a:t> lines 92-109</a:t>
            </a:r>
          </a:p>
        </p:txBody>
      </p:sp>
      <p:sp>
        <p:nvSpPr>
          <p:cNvPr id="8" name="TextBox 7"/>
          <p:cNvSpPr txBox="1"/>
          <p:nvPr/>
        </p:nvSpPr>
        <p:spPr>
          <a:xfrm>
            <a:off x="1331640" y="1124744"/>
            <a:ext cx="6480720" cy="4401205"/>
          </a:xfrm>
          <a:prstGeom prst="rect">
            <a:avLst/>
          </a:prstGeom>
          <a:solidFill>
            <a:schemeClr val="accent6">
              <a:lumMod val="20000"/>
              <a:lumOff val="80000"/>
            </a:schemeClr>
          </a:solidFill>
          <a:ln>
            <a:noFill/>
          </a:ln>
        </p:spPr>
        <p:txBody>
          <a:bodyPr wrap="square" rtlCol="0">
            <a:spAutoFit/>
          </a:bodyPr>
          <a:lstStyle/>
          <a:p>
            <a:r>
              <a:rPr lang="en-GB" sz="2000" dirty="0">
                <a:latin typeface="Gill Sans MT" pitchFamily="34" charset="0"/>
              </a:rPr>
              <a:t>ROMEO	</a:t>
            </a:r>
            <a:r>
              <a:rPr lang="en-GB" sz="2000" dirty="0" smtClean="0">
                <a:latin typeface="Gill Sans MT" pitchFamily="34" charset="0"/>
              </a:rPr>
              <a:t>If </a:t>
            </a:r>
            <a:r>
              <a:rPr lang="en-GB" sz="2000" dirty="0">
                <a:latin typeface="Gill Sans MT" pitchFamily="34" charset="0"/>
              </a:rPr>
              <a:t>I profane with my </a:t>
            </a:r>
            <a:r>
              <a:rPr lang="en-GB" sz="2000" dirty="0" err="1">
                <a:latin typeface="Gill Sans MT" pitchFamily="34" charset="0"/>
              </a:rPr>
              <a:t>unworthiest</a:t>
            </a:r>
            <a:r>
              <a:rPr lang="en-GB" sz="2000" dirty="0">
                <a:latin typeface="Gill Sans MT" pitchFamily="34" charset="0"/>
              </a:rPr>
              <a:t> hand</a:t>
            </a:r>
          </a:p>
          <a:p>
            <a:r>
              <a:rPr lang="en-GB" sz="2000" dirty="0">
                <a:latin typeface="Gill Sans MT" pitchFamily="34" charset="0"/>
              </a:rPr>
              <a:t>	</a:t>
            </a:r>
            <a:r>
              <a:rPr lang="en-GB" sz="2000" dirty="0" smtClean="0">
                <a:latin typeface="Gill Sans MT" pitchFamily="34" charset="0"/>
              </a:rPr>
              <a:t>This </a:t>
            </a:r>
            <a:r>
              <a:rPr lang="en-GB" sz="2000" u="sng" dirty="0">
                <a:latin typeface="Gill Sans MT" pitchFamily="34" charset="0"/>
              </a:rPr>
              <a:t>holy shrine</a:t>
            </a:r>
            <a:r>
              <a:rPr lang="en-GB" sz="2000" dirty="0">
                <a:latin typeface="Gill Sans MT" pitchFamily="34" charset="0"/>
              </a:rPr>
              <a:t>, the gentle fine is this:</a:t>
            </a:r>
          </a:p>
          <a:p>
            <a:r>
              <a:rPr lang="en-GB" sz="2000" dirty="0">
                <a:latin typeface="Gill Sans MT" pitchFamily="34" charset="0"/>
              </a:rPr>
              <a:t>	</a:t>
            </a:r>
            <a:r>
              <a:rPr lang="en-GB" sz="2000" dirty="0" smtClean="0">
                <a:latin typeface="Gill Sans MT" pitchFamily="34" charset="0"/>
              </a:rPr>
              <a:t>My </a:t>
            </a:r>
            <a:r>
              <a:rPr lang="en-GB" sz="2000" dirty="0">
                <a:latin typeface="Gill Sans MT" pitchFamily="34" charset="0"/>
              </a:rPr>
              <a:t>lips, two blushing </a:t>
            </a:r>
            <a:r>
              <a:rPr lang="en-GB" sz="2000" u="sng" dirty="0">
                <a:latin typeface="Gill Sans MT" pitchFamily="34" charset="0"/>
              </a:rPr>
              <a:t>pilgrims</a:t>
            </a:r>
            <a:r>
              <a:rPr lang="en-GB" sz="2000" dirty="0">
                <a:latin typeface="Gill Sans MT" pitchFamily="34" charset="0"/>
              </a:rPr>
              <a:t>, ready stand</a:t>
            </a:r>
          </a:p>
          <a:p>
            <a:r>
              <a:rPr lang="en-GB" sz="2000" dirty="0">
                <a:latin typeface="Gill Sans MT" pitchFamily="34" charset="0"/>
              </a:rPr>
              <a:t>	</a:t>
            </a:r>
            <a:r>
              <a:rPr lang="en-GB" sz="2000" dirty="0" smtClean="0">
                <a:latin typeface="Gill Sans MT" pitchFamily="34" charset="0"/>
              </a:rPr>
              <a:t>To </a:t>
            </a:r>
            <a:r>
              <a:rPr lang="en-GB" sz="2000" dirty="0">
                <a:latin typeface="Gill Sans MT" pitchFamily="34" charset="0"/>
              </a:rPr>
              <a:t>smooth that rough touch with a tender kiss.</a:t>
            </a:r>
          </a:p>
          <a:p>
            <a:r>
              <a:rPr lang="en-GB" sz="2000" dirty="0">
                <a:latin typeface="Gill Sans MT" pitchFamily="34" charset="0"/>
              </a:rPr>
              <a:t>JULIET 	</a:t>
            </a:r>
            <a:r>
              <a:rPr lang="en-GB" sz="2000" dirty="0" smtClean="0">
                <a:latin typeface="Gill Sans MT" pitchFamily="34" charset="0"/>
              </a:rPr>
              <a:t>Good </a:t>
            </a:r>
            <a:r>
              <a:rPr lang="en-GB" sz="2000" dirty="0">
                <a:latin typeface="Gill Sans MT" pitchFamily="34" charset="0"/>
              </a:rPr>
              <a:t>pilgrim, you do wrong your hand too much,</a:t>
            </a:r>
          </a:p>
          <a:p>
            <a:r>
              <a:rPr lang="en-GB" sz="2000" dirty="0">
                <a:latin typeface="Gill Sans MT" pitchFamily="34" charset="0"/>
              </a:rPr>
              <a:t>	</a:t>
            </a:r>
            <a:r>
              <a:rPr lang="en-GB" sz="2000" dirty="0" smtClean="0">
                <a:latin typeface="Gill Sans MT" pitchFamily="34" charset="0"/>
              </a:rPr>
              <a:t>Which </a:t>
            </a:r>
            <a:r>
              <a:rPr lang="en-GB" sz="2000" dirty="0">
                <a:latin typeface="Gill Sans MT" pitchFamily="34" charset="0"/>
              </a:rPr>
              <a:t>mannerly devotion shows in this;</a:t>
            </a:r>
          </a:p>
          <a:p>
            <a:r>
              <a:rPr lang="en-GB" sz="2000" dirty="0">
                <a:latin typeface="Gill Sans MT" pitchFamily="34" charset="0"/>
              </a:rPr>
              <a:t>	</a:t>
            </a:r>
            <a:r>
              <a:rPr lang="en-GB" sz="2000" dirty="0" smtClean="0">
                <a:latin typeface="Gill Sans MT" pitchFamily="34" charset="0"/>
              </a:rPr>
              <a:t>For </a:t>
            </a:r>
            <a:r>
              <a:rPr lang="en-GB" sz="2000" u="sng" dirty="0">
                <a:latin typeface="Gill Sans MT" pitchFamily="34" charset="0"/>
              </a:rPr>
              <a:t>saints</a:t>
            </a:r>
            <a:r>
              <a:rPr lang="en-GB" sz="2000" dirty="0">
                <a:latin typeface="Gill Sans MT" pitchFamily="34" charset="0"/>
              </a:rPr>
              <a:t> have hands that pilgrims' hands do touch,</a:t>
            </a:r>
          </a:p>
          <a:p>
            <a:r>
              <a:rPr lang="en-GB" sz="2000" dirty="0">
                <a:latin typeface="Gill Sans MT" pitchFamily="34" charset="0"/>
              </a:rPr>
              <a:t>	</a:t>
            </a:r>
            <a:r>
              <a:rPr lang="en-GB" sz="2000" dirty="0" smtClean="0">
                <a:latin typeface="Gill Sans MT" pitchFamily="34" charset="0"/>
              </a:rPr>
              <a:t>And </a:t>
            </a:r>
            <a:r>
              <a:rPr lang="en-GB" sz="2000" dirty="0">
                <a:latin typeface="Gill Sans MT" pitchFamily="34" charset="0"/>
              </a:rPr>
              <a:t>palm to palm is holy </a:t>
            </a:r>
            <a:r>
              <a:rPr lang="en-GB" sz="2000" u="sng" dirty="0">
                <a:latin typeface="Gill Sans MT" pitchFamily="34" charset="0"/>
              </a:rPr>
              <a:t>palmers</a:t>
            </a:r>
            <a:r>
              <a:rPr lang="en-GB" sz="2000" dirty="0">
                <a:latin typeface="Gill Sans MT" pitchFamily="34" charset="0"/>
              </a:rPr>
              <a:t>' kiss.</a:t>
            </a:r>
          </a:p>
          <a:p>
            <a:r>
              <a:rPr lang="en-GB" sz="2000" dirty="0">
                <a:latin typeface="Gill Sans MT" pitchFamily="34" charset="0"/>
              </a:rPr>
              <a:t>ROMEO </a:t>
            </a:r>
            <a:r>
              <a:rPr lang="en-GB" sz="2000" dirty="0" smtClean="0">
                <a:latin typeface="Gill Sans MT" pitchFamily="34" charset="0"/>
              </a:rPr>
              <a:t>Have </a:t>
            </a:r>
            <a:r>
              <a:rPr lang="en-GB" sz="2000" dirty="0">
                <a:latin typeface="Gill Sans MT" pitchFamily="34" charset="0"/>
              </a:rPr>
              <a:t>not saints lips, and holy palmers too?</a:t>
            </a:r>
          </a:p>
          <a:p>
            <a:r>
              <a:rPr lang="en-GB" sz="2000" dirty="0">
                <a:latin typeface="Gill Sans MT" pitchFamily="34" charset="0"/>
              </a:rPr>
              <a:t>JULIET 	</a:t>
            </a:r>
            <a:r>
              <a:rPr lang="en-GB" sz="2000" dirty="0" smtClean="0">
                <a:latin typeface="Gill Sans MT" pitchFamily="34" charset="0"/>
              </a:rPr>
              <a:t>Ay</a:t>
            </a:r>
            <a:r>
              <a:rPr lang="en-GB" sz="2000" dirty="0">
                <a:latin typeface="Gill Sans MT" pitchFamily="34" charset="0"/>
              </a:rPr>
              <a:t>, pilgrim, lips that they must use in </a:t>
            </a:r>
            <a:r>
              <a:rPr lang="en-GB" sz="2000" u="sng" dirty="0">
                <a:latin typeface="Gill Sans MT" pitchFamily="34" charset="0"/>
              </a:rPr>
              <a:t>prayer</a:t>
            </a:r>
            <a:r>
              <a:rPr lang="en-GB" sz="2000" dirty="0">
                <a:latin typeface="Gill Sans MT" pitchFamily="34" charset="0"/>
              </a:rPr>
              <a:t>.</a:t>
            </a:r>
          </a:p>
          <a:p>
            <a:r>
              <a:rPr lang="en-GB" sz="2000" dirty="0">
                <a:latin typeface="Gill Sans MT" pitchFamily="34" charset="0"/>
              </a:rPr>
              <a:t>ROMEO </a:t>
            </a:r>
            <a:r>
              <a:rPr lang="en-GB" sz="2000" dirty="0" smtClean="0">
                <a:latin typeface="Gill Sans MT" pitchFamily="34" charset="0"/>
              </a:rPr>
              <a:t>O</a:t>
            </a:r>
            <a:r>
              <a:rPr lang="en-GB" sz="2000" dirty="0">
                <a:latin typeface="Gill Sans MT" pitchFamily="34" charset="0"/>
              </a:rPr>
              <a:t>, then, dear saint, let lips do what hands do;</a:t>
            </a:r>
          </a:p>
          <a:p>
            <a:r>
              <a:rPr lang="en-GB" sz="2000" dirty="0">
                <a:latin typeface="Gill Sans MT" pitchFamily="34" charset="0"/>
              </a:rPr>
              <a:t>	</a:t>
            </a:r>
            <a:r>
              <a:rPr lang="en-GB" sz="2000" dirty="0" smtClean="0">
                <a:latin typeface="Gill Sans MT" pitchFamily="34" charset="0"/>
              </a:rPr>
              <a:t>They </a:t>
            </a:r>
            <a:r>
              <a:rPr lang="en-GB" sz="2000" dirty="0">
                <a:latin typeface="Gill Sans MT" pitchFamily="34" charset="0"/>
              </a:rPr>
              <a:t>pray, grant thou, lest faith turn to despair.</a:t>
            </a:r>
          </a:p>
          <a:p>
            <a:r>
              <a:rPr lang="en-GB" sz="2000" dirty="0">
                <a:latin typeface="Gill Sans MT" pitchFamily="34" charset="0"/>
              </a:rPr>
              <a:t>JULIET 	</a:t>
            </a:r>
            <a:r>
              <a:rPr lang="en-GB" sz="2000" dirty="0" smtClean="0">
                <a:latin typeface="Gill Sans MT" pitchFamily="34" charset="0"/>
              </a:rPr>
              <a:t>Saints </a:t>
            </a:r>
            <a:r>
              <a:rPr lang="en-GB" sz="2000" dirty="0">
                <a:latin typeface="Gill Sans MT" pitchFamily="34" charset="0"/>
              </a:rPr>
              <a:t>do not move, though grant for prayers' sake.</a:t>
            </a:r>
          </a:p>
          <a:p>
            <a:r>
              <a:rPr lang="en-GB" sz="2000" dirty="0">
                <a:latin typeface="Gill Sans MT" pitchFamily="34" charset="0"/>
              </a:rPr>
              <a:t>ROMEO </a:t>
            </a:r>
            <a:r>
              <a:rPr lang="en-GB" sz="2000" dirty="0" smtClean="0">
                <a:latin typeface="Gill Sans MT" pitchFamily="34" charset="0"/>
              </a:rPr>
              <a:t>Then </a:t>
            </a:r>
            <a:r>
              <a:rPr lang="en-GB" sz="2000" dirty="0">
                <a:latin typeface="Gill Sans MT" pitchFamily="34" charset="0"/>
              </a:rPr>
              <a:t>move not, while my prayer's effect I take.</a:t>
            </a:r>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2613" y="1137155"/>
            <a:ext cx="1170142" cy="1764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136957" y="1124744"/>
            <a:ext cx="899538" cy="2192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28463" y="2492896"/>
            <a:ext cx="926995" cy="2692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308304" y="3376725"/>
            <a:ext cx="1657305" cy="1112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687351" y="4725144"/>
            <a:ext cx="1938934" cy="1800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128463" y="5666274"/>
            <a:ext cx="7558888" cy="830997"/>
          </a:xfrm>
          <a:prstGeom prst="rect">
            <a:avLst/>
          </a:prstGeom>
          <a:noFill/>
          <a:ln w="38100">
            <a:solidFill>
              <a:schemeClr val="tx1"/>
            </a:solidFill>
          </a:ln>
        </p:spPr>
        <p:txBody>
          <a:bodyPr wrap="square" rtlCol="0">
            <a:spAutoFit/>
          </a:bodyPr>
          <a:lstStyle/>
          <a:p>
            <a:pPr>
              <a:spcAft>
                <a:spcPts val="1200"/>
              </a:spcAft>
            </a:pPr>
            <a:r>
              <a:rPr lang="en-GB" sz="2400" dirty="0" smtClean="0">
                <a:latin typeface="Gill Sans MT" pitchFamily="34" charset="0"/>
              </a:rPr>
              <a:t>What impressions of Romeo and Juliet does Shakespeare present in this scene?</a:t>
            </a:r>
          </a:p>
        </p:txBody>
      </p:sp>
      <p:sp>
        <p:nvSpPr>
          <p:cNvPr id="12" name="TextBox 11"/>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identify and analyse imagery?</a:t>
            </a:r>
            <a:endParaRPr lang="en-GB" dirty="0"/>
          </a:p>
        </p:txBody>
      </p:sp>
    </p:spTree>
    <p:extLst>
      <p:ext uri="{BB962C8B-B14F-4D97-AF65-F5344CB8AC3E}">
        <p14:creationId xmlns:p14="http://schemas.microsoft.com/office/powerpoint/2010/main" val="39316582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7504" y="548680"/>
            <a:ext cx="8928992" cy="461665"/>
          </a:xfrm>
          <a:prstGeom prst="rect">
            <a:avLst/>
          </a:prstGeom>
          <a:noFill/>
        </p:spPr>
        <p:txBody>
          <a:bodyPr wrap="square" rtlCol="0">
            <a:spAutoFit/>
          </a:bodyPr>
          <a:lstStyle/>
          <a:p>
            <a:pPr algn="ctr"/>
            <a:r>
              <a:rPr lang="en-GB" sz="2400" dirty="0">
                <a:latin typeface="Gill Sans MT" pitchFamily="34" charset="0"/>
              </a:rPr>
              <a:t>What religious imagery is each character associated with?</a:t>
            </a:r>
          </a:p>
        </p:txBody>
      </p:sp>
      <p:graphicFrame>
        <p:nvGraphicFramePr>
          <p:cNvPr id="8" name="Table 7"/>
          <p:cNvGraphicFramePr>
            <a:graphicFrameLocks noGrp="1"/>
          </p:cNvGraphicFramePr>
          <p:nvPr>
            <p:extLst>
              <p:ext uri="{D42A27DB-BD31-4B8C-83A1-F6EECF244321}">
                <p14:modId xmlns:p14="http://schemas.microsoft.com/office/powerpoint/2010/main" val="2155215735"/>
              </p:ext>
            </p:extLst>
          </p:nvPr>
        </p:nvGraphicFramePr>
        <p:xfrm>
          <a:off x="107504" y="5733256"/>
          <a:ext cx="8928992" cy="1010920"/>
        </p:xfrm>
        <a:graphic>
          <a:graphicData uri="http://schemas.openxmlformats.org/drawingml/2006/table">
            <a:tbl>
              <a:tblPr firstRow="1" bandRow="1">
                <a:tableStyleId>{5940675A-B579-460E-94D1-54222C63F5DA}</a:tableStyleId>
              </a:tblPr>
              <a:tblGrid>
                <a:gridCol w="4464496"/>
                <a:gridCol w="4464496"/>
              </a:tblGrid>
              <a:tr h="370840">
                <a:tc>
                  <a:txBody>
                    <a:bodyPr/>
                    <a:lstStyle/>
                    <a:p>
                      <a:pPr algn="ctr"/>
                      <a:r>
                        <a:rPr lang="en-GB" dirty="0" smtClean="0"/>
                        <a:t>Romeo</a:t>
                      </a:r>
                      <a:endParaRPr lang="en-GB" dirty="0"/>
                    </a:p>
                  </a:txBody>
                  <a:tcPr/>
                </a:tc>
                <a:tc>
                  <a:txBody>
                    <a:bodyPr/>
                    <a:lstStyle/>
                    <a:p>
                      <a:pPr algn="ctr"/>
                      <a:r>
                        <a:rPr lang="en-GB" dirty="0" smtClean="0"/>
                        <a:t>Juliet</a:t>
                      </a:r>
                      <a:endParaRPr lang="en-GB" dirty="0"/>
                    </a:p>
                  </a:txBody>
                  <a:tcPr/>
                </a:tc>
              </a:tr>
              <a:tr h="370840">
                <a:tc>
                  <a:txBody>
                    <a:bodyPr/>
                    <a:lstStyle/>
                    <a:p>
                      <a:endParaRPr lang="en-GB" dirty="0" smtClean="0"/>
                    </a:p>
                    <a:p>
                      <a:r>
                        <a:rPr lang="en-GB" dirty="0" smtClean="0"/>
                        <a:t>What are the connotations of these images?</a:t>
                      </a:r>
                      <a:endParaRPr lang="en-GB" dirty="0"/>
                    </a:p>
                  </a:txBody>
                  <a:tcPr/>
                </a:tc>
                <a:tc>
                  <a:txBody>
                    <a:bodyPr/>
                    <a:lstStyle/>
                    <a:p>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What are the connotations of these images?</a:t>
                      </a:r>
                    </a:p>
                  </a:txBody>
                  <a:tcPr/>
                </a:tc>
              </a:tr>
            </a:tbl>
          </a:graphicData>
        </a:graphic>
      </p:graphicFrame>
      <p:sp>
        <p:nvSpPr>
          <p:cNvPr id="9" name="TextBox 8"/>
          <p:cNvSpPr txBox="1"/>
          <p:nvPr/>
        </p:nvSpPr>
        <p:spPr>
          <a:xfrm>
            <a:off x="1331640" y="1124744"/>
            <a:ext cx="6480720" cy="4401205"/>
          </a:xfrm>
          <a:prstGeom prst="rect">
            <a:avLst/>
          </a:prstGeom>
          <a:solidFill>
            <a:schemeClr val="accent6">
              <a:lumMod val="20000"/>
              <a:lumOff val="80000"/>
            </a:schemeClr>
          </a:solidFill>
          <a:ln>
            <a:noFill/>
          </a:ln>
        </p:spPr>
        <p:txBody>
          <a:bodyPr wrap="square" rtlCol="0">
            <a:spAutoFit/>
          </a:bodyPr>
          <a:lstStyle/>
          <a:p>
            <a:r>
              <a:rPr lang="en-GB" sz="2000" dirty="0">
                <a:latin typeface="Gill Sans MT" pitchFamily="34" charset="0"/>
              </a:rPr>
              <a:t>ROMEO	</a:t>
            </a:r>
            <a:r>
              <a:rPr lang="en-GB" sz="2000" dirty="0" smtClean="0">
                <a:latin typeface="Gill Sans MT" pitchFamily="34" charset="0"/>
              </a:rPr>
              <a:t>If </a:t>
            </a:r>
            <a:r>
              <a:rPr lang="en-GB" sz="2000" dirty="0">
                <a:latin typeface="Gill Sans MT" pitchFamily="34" charset="0"/>
              </a:rPr>
              <a:t>I profane with my </a:t>
            </a:r>
            <a:r>
              <a:rPr lang="en-GB" sz="2000" dirty="0" err="1">
                <a:latin typeface="Gill Sans MT" pitchFamily="34" charset="0"/>
              </a:rPr>
              <a:t>unworthiest</a:t>
            </a:r>
            <a:r>
              <a:rPr lang="en-GB" sz="2000" dirty="0">
                <a:latin typeface="Gill Sans MT" pitchFamily="34" charset="0"/>
              </a:rPr>
              <a:t> hand</a:t>
            </a:r>
          </a:p>
          <a:p>
            <a:r>
              <a:rPr lang="en-GB" sz="2000" dirty="0">
                <a:latin typeface="Gill Sans MT" pitchFamily="34" charset="0"/>
              </a:rPr>
              <a:t>	</a:t>
            </a:r>
            <a:r>
              <a:rPr lang="en-GB" sz="2000" dirty="0" smtClean="0">
                <a:latin typeface="Gill Sans MT" pitchFamily="34" charset="0"/>
              </a:rPr>
              <a:t>This </a:t>
            </a:r>
            <a:r>
              <a:rPr lang="en-GB" sz="2000" u="sng" dirty="0">
                <a:latin typeface="Gill Sans MT" pitchFamily="34" charset="0"/>
              </a:rPr>
              <a:t>holy shrine</a:t>
            </a:r>
            <a:r>
              <a:rPr lang="en-GB" sz="2000" dirty="0">
                <a:latin typeface="Gill Sans MT" pitchFamily="34" charset="0"/>
              </a:rPr>
              <a:t>, the gentle fine is this:</a:t>
            </a:r>
          </a:p>
          <a:p>
            <a:r>
              <a:rPr lang="en-GB" sz="2000" dirty="0">
                <a:latin typeface="Gill Sans MT" pitchFamily="34" charset="0"/>
              </a:rPr>
              <a:t>	</a:t>
            </a:r>
            <a:r>
              <a:rPr lang="en-GB" sz="2000" dirty="0" smtClean="0">
                <a:latin typeface="Gill Sans MT" pitchFamily="34" charset="0"/>
              </a:rPr>
              <a:t>My </a:t>
            </a:r>
            <a:r>
              <a:rPr lang="en-GB" sz="2000" dirty="0">
                <a:latin typeface="Gill Sans MT" pitchFamily="34" charset="0"/>
              </a:rPr>
              <a:t>lips, two blushing </a:t>
            </a:r>
            <a:r>
              <a:rPr lang="en-GB" sz="2000" u="sng" dirty="0">
                <a:latin typeface="Gill Sans MT" pitchFamily="34" charset="0"/>
              </a:rPr>
              <a:t>pilgrims</a:t>
            </a:r>
            <a:r>
              <a:rPr lang="en-GB" sz="2000" dirty="0">
                <a:latin typeface="Gill Sans MT" pitchFamily="34" charset="0"/>
              </a:rPr>
              <a:t>, ready stand</a:t>
            </a:r>
          </a:p>
          <a:p>
            <a:r>
              <a:rPr lang="en-GB" sz="2000" dirty="0">
                <a:latin typeface="Gill Sans MT" pitchFamily="34" charset="0"/>
              </a:rPr>
              <a:t>	</a:t>
            </a:r>
            <a:r>
              <a:rPr lang="en-GB" sz="2000" dirty="0" smtClean="0">
                <a:latin typeface="Gill Sans MT" pitchFamily="34" charset="0"/>
              </a:rPr>
              <a:t>To </a:t>
            </a:r>
            <a:r>
              <a:rPr lang="en-GB" sz="2000" dirty="0">
                <a:latin typeface="Gill Sans MT" pitchFamily="34" charset="0"/>
              </a:rPr>
              <a:t>smooth that rough touch with a tender kiss.</a:t>
            </a:r>
          </a:p>
          <a:p>
            <a:r>
              <a:rPr lang="en-GB" sz="2000" dirty="0">
                <a:latin typeface="Gill Sans MT" pitchFamily="34" charset="0"/>
              </a:rPr>
              <a:t>JULIET 	</a:t>
            </a:r>
            <a:r>
              <a:rPr lang="en-GB" sz="2000" dirty="0" smtClean="0">
                <a:latin typeface="Gill Sans MT" pitchFamily="34" charset="0"/>
              </a:rPr>
              <a:t>Good </a:t>
            </a:r>
            <a:r>
              <a:rPr lang="en-GB" sz="2000" dirty="0">
                <a:latin typeface="Gill Sans MT" pitchFamily="34" charset="0"/>
              </a:rPr>
              <a:t>pilgrim, you do wrong your hand too much,</a:t>
            </a:r>
          </a:p>
          <a:p>
            <a:r>
              <a:rPr lang="en-GB" sz="2000" dirty="0">
                <a:latin typeface="Gill Sans MT" pitchFamily="34" charset="0"/>
              </a:rPr>
              <a:t>	</a:t>
            </a:r>
            <a:r>
              <a:rPr lang="en-GB" sz="2000" dirty="0" smtClean="0">
                <a:latin typeface="Gill Sans MT" pitchFamily="34" charset="0"/>
              </a:rPr>
              <a:t>Which </a:t>
            </a:r>
            <a:r>
              <a:rPr lang="en-GB" sz="2000" dirty="0">
                <a:latin typeface="Gill Sans MT" pitchFamily="34" charset="0"/>
              </a:rPr>
              <a:t>mannerly devotion shows in this;</a:t>
            </a:r>
          </a:p>
          <a:p>
            <a:r>
              <a:rPr lang="en-GB" sz="2000" dirty="0">
                <a:latin typeface="Gill Sans MT" pitchFamily="34" charset="0"/>
              </a:rPr>
              <a:t>	</a:t>
            </a:r>
            <a:r>
              <a:rPr lang="en-GB" sz="2000" dirty="0" smtClean="0">
                <a:latin typeface="Gill Sans MT" pitchFamily="34" charset="0"/>
              </a:rPr>
              <a:t>For </a:t>
            </a:r>
            <a:r>
              <a:rPr lang="en-GB" sz="2000" u="sng" dirty="0">
                <a:latin typeface="Gill Sans MT" pitchFamily="34" charset="0"/>
              </a:rPr>
              <a:t>saints</a:t>
            </a:r>
            <a:r>
              <a:rPr lang="en-GB" sz="2000" dirty="0">
                <a:latin typeface="Gill Sans MT" pitchFamily="34" charset="0"/>
              </a:rPr>
              <a:t> have hands that pilgrims' hands do touch,</a:t>
            </a:r>
          </a:p>
          <a:p>
            <a:r>
              <a:rPr lang="en-GB" sz="2000" dirty="0">
                <a:latin typeface="Gill Sans MT" pitchFamily="34" charset="0"/>
              </a:rPr>
              <a:t>	</a:t>
            </a:r>
            <a:r>
              <a:rPr lang="en-GB" sz="2000" dirty="0" smtClean="0">
                <a:latin typeface="Gill Sans MT" pitchFamily="34" charset="0"/>
              </a:rPr>
              <a:t>And </a:t>
            </a:r>
            <a:r>
              <a:rPr lang="en-GB" sz="2000" dirty="0">
                <a:latin typeface="Gill Sans MT" pitchFamily="34" charset="0"/>
              </a:rPr>
              <a:t>palm to palm is holy </a:t>
            </a:r>
            <a:r>
              <a:rPr lang="en-GB" sz="2000" u="sng" dirty="0">
                <a:latin typeface="Gill Sans MT" pitchFamily="34" charset="0"/>
              </a:rPr>
              <a:t>palmers</a:t>
            </a:r>
            <a:r>
              <a:rPr lang="en-GB" sz="2000" dirty="0">
                <a:latin typeface="Gill Sans MT" pitchFamily="34" charset="0"/>
              </a:rPr>
              <a:t>' kiss.</a:t>
            </a:r>
          </a:p>
          <a:p>
            <a:r>
              <a:rPr lang="en-GB" sz="2000" dirty="0">
                <a:latin typeface="Gill Sans MT" pitchFamily="34" charset="0"/>
              </a:rPr>
              <a:t>ROMEO </a:t>
            </a:r>
            <a:r>
              <a:rPr lang="en-GB" sz="2000" dirty="0" smtClean="0">
                <a:latin typeface="Gill Sans MT" pitchFamily="34" charset="0"/>
              </a:rPr>
              <a:t>Have </a:t>
            </a:r>
            <a:r>
              <a:rPr lang="en-GB" sz="2000" dirty="0">
                <a:latin typeface="Gill Sans MT" pitchFamily="34" charset="0"/>
              </a:rPr>
              <a:t>not saints lips, and holy palmers too?</a:t>
            </a:r>
          </a:p>
          <a:p>
            <a:r>
              <a:rPr lang="en-GB" sz="2000" dirty="0">
                <a:latin typeface="Gill Sans MT" pitchFamily="34" charset="0"/>
              </a:rPr>
              <a:t>JULIET 	</a:t>
            </a:r>
            <a:r>
              <a:rPr lang="en-GB" sz="2000" dirty="0" smtClean="0">
                <a:latin typeface="Gill Sans MT" pitchFamily="34" charset="0"/>
              </a:rPr>
              <a:t>Ay</a:t>
            </a:r>
            <a:r>
              <a:rPr lang="en-GB" sz="2000" dirty="0">
                <a:latin typeface="Gill Sans MT" pitchFamily="34" charset="0"/>
              </a:rPr>
              <a:t>, pilgrim, lips that they must use in </a:t>
            </a:r>
            <a:r>
              <a:rPr lang="en-GB" sz="2000" u="sng" dirty="0">
                <a:latin typeface="Gill Sans MT" pitchFamily="34" charset="0"/>
              </a:rPr>
              <a:t>prayer</a:t>
            </a:r>
            <a:r>
              <a:rPr lang="en-GB" sz="2000" dirty="0">
                <a:latin typeface="Gill Sans MT" pitchFamily="34" charset="0"/>
              </a:rPr>
              <a:t>.</a:t>
            </a:r>
          </a:p>
          <a:p>
            <a:r>
              <a:rPr lang="en-GB" sz="2000" dirty="0">
                <a:latin typeface="Gill Sans MT" pitchFamily="34" charset="0"/>
              </a:rPr>
              <a:t>ROMEO </a:t>
            </a:r>
            <a:r>
              <a:rPr lang="en-GB" sz="2000" dirty="0" smtClean="0">
                <a:latin typeface="Gill Sans MT" pitchFamily="34" charset="0"/>
              </a:rPr>
              <a:t>O</a:t>
            </a:r>
            <a:r>
              <a:rPr lang="en-GB" sz="2000" dirty="0">
                <a:latin typeface="Gill Sans MT" pitchFamily="34" charset="0"/>
              </a:rPr>
              <a:t>, then, dear saint, let lips do what hands do;</a:t>
            </a:r>
          </a:p>
          <a:p>
            <a:r>
              <a:rPr lang="en-GB" sz="2000" dirty="0">
                <a:latin typeface="Gill Sans MT" pitchFamily="34" charset="0"/>
              </a:rPr>
              <a:t>	</a:t>
            </a:r>
            <a:r>
              <a:rPr lang="en-GB" sz="2000" dirty="0" smtClean="0">
                <a:latin typeface="Gill Sans MT" pitchFamily="34" charset="0"/>
              </a:rPr>
              <a:t>They </a:t>
            </a:r>
            <a:r>
              <a:rPr lang="en-GB" sz="2000" dirty="0">
                <a:latin typeface="Gill Sans MT" pitchFamily="34" charset="0"/>
              </a:rPr>
              <a:t>pray, grant thou, lest faith turn to despair.</a:t>
            </a:r>
          </a:p>
          <a:p>
            <a:r>
              <a:rPr lang="en-GB" sz="2000" dirty="0">
                <a:latin typeface="Gill Sans MT" pitchFamily="34" charset="0"/>
              </a:rPr>
              <a:t>JULIET 	</a:t>
            </a:r>
            <a:r>
              <a:rPr lang="en-GB" sz="2000" dirty="0" smtClean="0">
                <a:latin typeface="Gill Sans MT" pitchFamily="34" charset="0"/>
              </a:rPr>
              <a:t>Saints </a:t>
            </a:r>
            <a:r>
              <a:rPr lang="en-GB" sz="2000" dirty="0">
                <a:latin typeface="Gill Sans MT" pitchFamily="34" charset="0"/>
              </a:rPr>
              <a:t>do not move, though grant for prayers' sake.</a:t>
            </a:r>
          </a:p>
          <a:p>
            <a:r>
              <a:rPr lang="en-GB" sz="2000" dirty="0">
                <a:latin typeface="Gill Sans MT" pitchFamily="34" charset="0"/>
              </a:rPr>
              <a:t>ROMEO </a:t>
            </a:r>
            <a:r>
              <a:rPr lang="en-GB" sz="2000" dirty="0" smtClean="0">
                <a:latin typeface="Gill Sans MT" pitchFamily="34" charset="0"/>
              </a:rPr>
              <a:t>Then </a:t>
            </a:r>
            <a:r>
              <a:rPr lang="en-GB" sz="2000" dirty="0">
                <a:latin typeface="Gill Sans MT" pitchFamily="34" charset="0"/>
              </a:rPr>
              <a:t>move not, while my prayer's effect I take.</a:t>
            </a:r>
          </a:p>
        </p:txBody>
      </p:sp>
      <p:sp>
        <p:nvSpPr>
          <p:cNvPr id="10" name="TextBox 9"/>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identify and analyse imagery?</a:t>
            </a:r>
            <a:endParaRPr lang="en-GB" dirty="0"/>
          </a:p>
        </p:txBody>
      </p:sp>
    </p:spTree>
    <p:extLst>
      <p:ext uri="{BB962C8B-B14F-4D97-AF65-F5344CB8AC3E}">
        <p14:creationId xmlns:p14="http://schemas.microsoft.com/office/powerpoint/2010/main" val="27841781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7504" y="548680"/>
            <a:ext cx="8928992" cy="461665"/>
          </a:xfrm>
          <a:prstGeom prst="rect">
            <a:avLst/>
          </a:prstGeom>
          <a:noFill/>
        </p:spPr>
        <p:txBody>
          <a:bodyPr wrap="square" rtlCol="0">
            <a:spAutoFit/>
          </a:bodyPr>
          <a:lstStyle/>
          <a:p>
            <a:pPr algn="ctr"/>
            <a:r>
              <a:rPr lang="en-GB" sz="2400" dirty="0" smtClean="0">
                <a:latin typeface="Gill Sans MT" pitchFamily="34" charset="0"/>
              </a:rPr>
              <a:t>What religious imagery is each character associated with?</a:t>
            </a:r>
          </a:p>
        </p:txBody>
      </p:sp>
      <p:graphicFrame>
        <p:nvGraphicFramePr>
          <p:cNvPr id="2" name="Table 1"/>
          <p:cNvGraphicFramePr>
            <a:graphicFrameLocks noGrp="1"/>
          </p:cNvGraphicFramePr>
          <p:nvPr>
            <p:extLst>
              <p:ext uri="{D42A27DB-BD31-4B8C-83A1-F6EECF244321}">
                <p14:modId xmlns:p14="http://schemas.microsoft.com/office/powerpoint/2010/main" val="1262894068"/>
              </p:ext>
            </p:extLst>
          </p:nvPr>
        </p:nvGraphicFramePr>
        <p:xfrm>
          <a:off x="107504" y="1124744"/>
          <a:ext cx="8928992" cy="2108200"/>
        </p:xfrm>
        <a:graphic>
          <a:graphicData uri="http://schemas.openxmlformats.org/drawingml/2006/table">
            <a:tbl>
              <a:tblPr firstRow="1" bandRow="1">
                <a:tableStyleId>{5940675A-B579-460E-94D1-54222C63F5DA}</a:tableStyleId>
              </a:tblPr>
              <a:tblGrid>
                <a:gridCol w="4464496"/>
                <a:gridCol w="4464496"/>
              </a:tblGrid>
              <a:tr h="370840">
                <a:tc>
                  <a:txBody>
                    <a:bodyPr/>
                    <a:lstStyle/>
                    <a:p>
                      <a:pPr algn="ctr"/>
                      <a:r>
                        <a:rPr lang="en-GB" dirty="0" smtClean="0"/>
                        <a:t>Romeo</a:t>
                      </a:r>
                      <a:endParaRPr lang="en-GB" dirty="0"/>
                    </a:p>
                  </a:txBody>
                  <a:tcPr/>
                </a:tc>
                <a:tc>
                  <a:txBody>
                    <a:bodyPr/>
                    <a:lstStyle/>
                    <a:p>
                      <a:pPr algn="ctr"/>
                      <a:r>
                        <a:rPr lang="en-GB" dirty="0" smtClean="0"/>
                        <a:t>Juliet</a:t>
                      </a:r>
                      <a:endParaRPr lang="en-GB" dirty="0"/>
                    </a:p>
                  </a:txBody>
                  <a:tcPr/>
                </a:tc>
              </a:tr>
              <a:tr h="370840">
                <a:tc>
                  <a:txBody>
                    <a:bodyPr/>
                    <a:lstStyle/>
                    <a:p>
                      <a:endParaRPr lang="en-GB" dirty="0" smtClean="0"/>
                    </a:p>
                    <a:p>
                      <a:endParaRPr lang="en-GB" dirty="0" smtClean="0"/>
                    </a:p>
                    <a:p>
                      <a:endParaRPr lang="en-GB" dirty="0" smtClean="0"/>
                    </a:p>
                    <a:p>
                      <a:endParaRPr lang="en-GB" dirty="0" smtClean="0"/>
                    </a:p>
                    <a:p>
                      <a:endParaRPr lang="en-GB" dirty="0" smtClean="0"/>
                    </a:p>
                    <a:p>
                      <a:r>
                        <a:rPr lang="en-GB" dirty="0" smtClean="0"/>
                        <a:t>What are the connotations of these images?</a:t>
                      </a:r>
                      <a:endParaRPr lang="en-GB" dirty="0"/>
                    </a:p>
                  </a:txBody>
                  <a:tcPr/>
                </a:tc>
                <a:tc>
                  <a:txBody>
                    <a:bodyPr/>
                    <a:lstStyle/>
                    <a:p>
                      <a:endParaRPr lang="en-GB" dirty="0" smtClean="0"/>
                    </a:p>
                    <a:p>
                      <a:endParaRPr lang="en-GB" dirty="0" smtClean="0"/>
                    </a:p>
                    <a:p>
                      <a:endParaRPr lang="en-GB" dirty="0" smtClean="0"/>
                    </a:p>
                    <a:p>
                      <a:endParaRPr lang="en-GB" dirty="0" smtClean="0"/>
                    </a:p>
                    <a:p>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What are the connotations of these images?</a:t>
                      </a:r>
                    </a:p>
                  </a:txBody>
                  <a:tcPr/>
                </a:tc>
              </a:tr>
            </a:tbl>
          </a:graphicData>
        </a:graphic>
      </p:graphicFrame>
      <p:sp>
        <p:nvSpPr>
          <p:cNvPr id="6" name="TextBox 5"/>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identify and analyse imagery?</a:t>
            </a:r>
            <a:endParaRPr lang="en-GB" dirty="0"/>
          </a:p>
        </p:txBody>
      </p:sp>
    </p:spTree>
    <p:extLst>
      <p:ext uri="{BB962C8B-B14F-4D97-AF65-F5344CB8AC3E}">
        <p14:creationId xmlns:p14="http://schemas.microsoft.com/office/powerpoint/2010/main" val="14275905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72553313"/>
              </p:ext>
            </p:extLst>
          </p:nvPr>
        </p:nvGraphicFramePr>
        <p:xfrm>
          <a:off x="255754" y="188642"/>
          <a:ext cx="7612484" cy="6480724"/>
        </p:xfrm>
        <a:graphic>
          <a:graphicData uri="http://schemas.openxmlformats.org/drawingml/2006/table">
            <a:tbl>
              <a:tblPr/>
              <a:tblGrid>
                <a:gridCol w="692044"/>
                <a:gridCol w="692044"/>
                <a:gridCol w="692044"/>
                <a:gridCol w="692044"/>
                <a:gridCol w="692044"/>
                <a:gridCol w="692044"/>
                <a:gridCol w="692044"/>
                <a:gridCol w="692044"/>
                <a:gridCol w="692044"/>
                <a:gridCol w="692044"/>
                <a:gridCol w="692044"/>
              </a:tblGrid>
              <a:tr h="722322">
                <a:tc>
                  <a:txBody>
                    <a:bodyPr/>
                    <a:lstStyle/>
                    <a:p>
                      <a:pPr algn="l" fontAlgn="b"/>
                      <a:r>
                        <a:rPr lang="en-GB" sz="1100" b="0" i="0" u="none" strike="noStrike">
                          <a:effectLst/>
                          <a:latin typeface="Arial"/>
                        </a:rPr>
                        <a:t> </a:t>
                      </a:r>
                    </a:p>
                  </a:txBody>
                  <a:tcPr marL="10813" marR="10813" marT="1081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GB" sz="1100" b="1" i="0" u="none" strike="noStrike">
                          <a:effectLst/>
                          <a:latin typeface="Arial"/>
                        </a:rPr>
                        <a:t>SSA's</a:t>
                      </a:r>
                      <a:br>
                        <a:rPr lang="en-GB" sz="1100" b="1" i="0" u="none" strike="noStrike">
                          <a:effectLst/>
                          <a:latin typeface="Arial"/>
                        </a:rPr>
                      </a:br>
                      <a:r>
                        <a:rPr lang="en-GB" sz="1100" b="1" i="0" u="none" strike="noStrike">
                          <a:effectLst/>
                          <a:latin typeface="Arial"/>
                        </a:rPr>
                        <a:t>desk</a:t>
                      </a:r>
                    </a:p>
                  </a:txBody>
                  <a:tcPr marL="10813" marR="10813" marT="10813" marB="0" vert="vert"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100" b="0" i="0" u="none" strike="noStrike">
                          <a:effectLst/>
                          <a:latin typeface="Arial"/>
                        </a:rPr>
                        <a:t> </a:t>
                      </a:r>
                    </a:p>
                  </a:txBody>
                  <a:tcPr marL="10813" marR="10813" marT="1081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100" b="0" i="0" u="none" strike="noStrike">
                          <a:effectLst/>
                          <a:latin typeface="Arial"/>
                        </a:rPr>
                        <a:t> </a:t>
                      </a:r>
                    </a:p>
                  </a:txBody>
                  <a:tcPr marL="10813" marR="10813" marT="10813" marB="0" anchor="b">
                    <a:lnL>
                      <a:noFill/>
                    </a:lnL>
                    <a:lnR>
                      <a:noFill/>
                    </a:lnR>
                    <a:lnT w="12700" cap="flat" cmpd="sng" algn="ctr">
                      <a:solidFill>
                        <a:srgbClr val="000000"/>
                      </a:solidFill>
                      <a:prstDash val="solid"/>
                      <a:round/>
                      <a:headEnd type="none" w="med" len="med"/>
                      <a:tailEnd type="none" w="med" len="med"/>
                    </a:lnT>
                    <a:lnB>
                      <a:noFill/>
                    </a:lnB>
                  </a:tcPr>
                </a:tc>
                <a:tc gridSpan="3">
                  <a:txBody>
                    <a:bodyPr/>
                    <a:lstStyle/>
                    <a:p>
                      <a:pPr algn="ctr" fontAlgn="t"/>
                      <a:r>
                        <a:rPr lang="en-GB" sz="1100" b="1" i="0" u="none" strike="noStrike">
                          <a:effectLst/>
                          <a:latin typeface="Arial"/>
                        </a:rPr>
                        <a:t>Board</a:t>
                      </a:r>
                    </a:p>
                  </a:txBody>
                  <a:tcPr marL="10813" marR="10813" marT="10813" marB="0">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hMerge="1">
                  <a:txBody>
                    <a:bodyPr/>
                    <a:lstStyle/>
                    <a:p>
                      <a:endParaRPr lang="en-GB"/>
                    </a:p>
                  </a:txBody>
                  <a:tcPr/>
                </a:tc>
                <a:tc>
                  <a:txBody>
                    <a:bodyPr/>
                    <a:lstStyle/>
                    <a:p>
                      <a:pPr algn="l" fontAlgn="b"/>
                      <a:r>
                        <a:rPr lang="en-GB" sz="1100" b="0" i="0" u="none" strike="noStrike">
                          <a:effectLst/>
                          <a:latin typeface="Arial"/>
                        </a:rPr>
                        <a:t> </a:t>
                      </a:r>
                    </a:p>
                  </a:txBody>
                  <a:tcPr marL="10813" marR="10813" marT="1081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100" b="0" i="0" u="none" strike="noStrike">
                          <a:effectLst/>
                          <a:latin typeface="Arial"/>
                        </a:rPr>
                        <a:t> </a:t>
                      </a:r>
                    </a:p>
                  </a:txBody>
                  <a:tcPr marL="10813" marR="10813" marT="10813"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GB" sz="1100" b="0" i="0" u="none" strike="noStrike">
                          <a:effectLst/>
                          <a:latin typeface="Arial"/>
                        </a:rPr>
                        <a:t> </a:t>
                      </a:r>
                    </a:p>
                  </a:txBody>
                  <a:tcPr marL="10813" marR="10813" marT="10813"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GB" sz="1100" b="1" i="0" u="none" strike="noStrike">
                          <a:effectLst/>
                          <a:latin typeface="Arial"/>
                        </a:rPr>
                        <a:t>Door</a:t>
                      </a:r>
                    </a:p>
                  </a:txBody>
                  <a:tcPr marL="10813" marR="10813" marT="10813" marB="0" vert="vert27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59720">
                <a:tc rowSpan="2">
                  <a:txBody>
                    <a:bodyPr/>
                    <a:lstStyle/>
                    <a:p>
                      <a:pPr algn="ctr" fontAlgn="ctr"/>
                      <a:r>
                        <a:rPr lang="en-GB" sz="1100" b="0" i="0" u="none" strike="noStrike">
                          <a:effectLst/>
                          <a:latin typeface="Arial"/>
                        </a:rPr>
                        <a:t> </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Leo</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ctr" fontAlgn="ctr"/>
                      <a:r>
                        <a:rPr lang="en-GB" sz="1100" b="0" i="0" u="none" strike="noStrike">
                          <a:effectLst/>
                          <a:latin typeface="Arial"/>
                        </a:rPr>
                        <a:t>Kaung</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rowSpan="2">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Neha</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ctr" fontAlgn="ctr"/>
                      <a:r>
                        <a:rPr lang="en-GB" sz="1100" b="0" i="0" u="none" strike="noStrike">
                          <a:effectLst/>
                          <a:latin typeface="Arial"/>
                        </a:rPr>
                        <a:t>Moena</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r>
                        <a:rPr lang="en-GB" sz="1100" b="0" i="0" u="none" strike="noStrike">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r>
              <a:tr h="359720">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endParaRPr lang="en-GB" sz="1100" b="0" i="0" u="none" strike="noStrike">
                        <a:effectLst/>
                        <a:latin typeface="Arial"/>
                      </a:endParaRP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r>
                        <a:rPr lang="en-GB" sz="1100" b="0" i="0" u="none" strike="noStrike">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r>
              <a:tr h="359720">
                <a:tc>
                  <a:txBody>
                    <a:bodyPr/>
                    <a:lstStyle/>
                    <a:p>
                      <a:pPr algn="ctr" fontAlgn="ctr"/>
                      <a:r>
                        <a:rPr lang="en-GB" sz="1100" b="0" i="0" u="none" strike="noStrike">
                          <a:effectLst/>
                          <a:latin typeface="Arial"/>
                        </a:rPr>
                        <a:t> </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Cameron</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rowSpan="2">
                  <a:txBody>
                    <a:bodyPr/>
                    <a:lstStyle/>
                    <a:p>
                      <a:pPr algn="ctr" fontAlgn="ctr"/>
                      <a:r>
                        <a:rPr lang="en-GB" sz="1100" b="0" i="0" u="none" strike="noStrike">
                          <a:effectLst/>
                          <a:latin typeface="Arial"/>
                        </a:rPr>
                        <a:t>Stella</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Isaac</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rowSpan="2">
                  <a:txBody>
                    <a:bodyPr/>
                    <a:lstStyle/>
                    <a:p>
                      <a:pPr algn="ctr" fontAlgn="ctr"/>
                      <a:r>
                        <a:rPr lang="en-GB" sz="1100" b="0" i="0" u="none" strike="noStrike">
                          <a:effectLst/>
                          <a:latin typeface="Arial"/>
                        </a:rPr>
                        <a:t>Joshua</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rowSpan="2">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rowSpan="2">
                  <a:txBody>
                    <a:bodyPr/>
                    <a:lstStyle/>
                    <a:p>
                      <a:pPr algn="ctr" fontAlgn="ctr"/>
                      <a:r>
                        <a:rPr lang="en-GB" sz="1100" b="0" i="0" u="none" strike="noStrike">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r>
              <a:tr h="359720">
                <a:tc>
                  <a:txBody>
                    <a:bodyPr/>
                    <a:lstStyle/>
                    <a:p>
                      <a:pPr algn="ctr" fontAlgn="ctr"/>
                      <a:r>
                        <a:rPr lang="en-GB" sz="1100" b="0" i="0" u="none" strike="noStrike">
                          <a:effectLst/>
                          <a:latin typeface="Arial"/>
                        </a:rPr>
                        <a:t> </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vMerge="1">
                  <a:txBody>
                    <a:bodyPr/>
                    <a:lstStyle/>
                    <a:p>
                      <a:endParaRPr lang="en-GB"/>
                    </a:p>
                  </a:txBody>
                  <a:tcPr/>
                </a:tc>
                <a:tc vMerge="1">
                  <a:txBody>
                    <a:bodyPr/>
                    <a:lstStyle/>
                    <a:p>
                      <a:endParaRPr lang="en-GB"/>
                    </a:p>
                  </a:txBody>
                  <a:tcPr/>
                </a:tc>
              </a:tr>
              <a:tr h="359720">
                <a:tc rowSpan="2">
                  <a:txBody>
                    <a:bodyPr/>
                    <a:lstStyle/>
                    <a:p>
                      <a:pPr algn="ctr" fontAlgn="ctr"/>
                      <a:r>
                        <a:rPr lang="en-GB" sz="1100" b="0" i="0" u="none" strike="noStrike">
                          <a:effectLst/>
                          <a:latin typeface="Arial"/>
                        </a:rPr>
                        <a:t> </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Ayah</a:t>
                      </a:r>
                    </a:p>
                  </a:txBody>
                  <a:tcPr marL="10813" marR="10813" marT="1081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100" b="0" i="0" u="none" strike="noStrike">
                          <a:effectLst/>
                          <a:latin typeface="Arial"/>
                        </a:rPr>
                        <a:t>Cole</a:t>
                      </a:r>
                    </a:p>
                  </a:txBody>
                  <a:tcPr marL="10813" marR="10813" marT="1081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rowSpan="2">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Uatii</a:t>
                      </a:r>
                    </a:p>
                  </a:txBody>
                  <a:tcPr marL="10813" marR="10813" marT="1081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100" b="0" i="0" u="none" strike="noStrike">
                          <a:effectLst/>
                          <a:latin typeface="Arial"/>
                        </a:rPr>
                        <a:t>Mikey</a:t>
                      </a:r>
                    </a:p>
                  </a:txBody>
                  <a:tcPr marL="10813" marR="10813" marT="1081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r>
                        <a:rPr lang="en-GB" sz="1100" b="0" i="0" u="none" strike="noStrike">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r>
              <a:tr h="359720">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endParaRPr lang="en-GB" sz="1100" b="0" i="0" u="none" strike="noStrike">
                        <a:effectLst/>
                        <a:latin typeface="Arial"/>
                      </a:endParaRP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r>
                        <a:rPr lang="en-GB" sz="1100" b="0" i="0" u="none" strike="noStrike">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r>
              <a:tr h="359720">
                <a:tc>
                  <a:txBody>
                    <a:bodyPr/>
                    <a:lstStyle/>
                    <a:p>
                      <a:pPr algn="ctr" fontAlgn="ctr"/>
                      <a:r>
                        <a:rPr lang="en-GB" sz="1100" b="0" i="0" u="none" strike="noStrike">
                          <a:effectLst/>
                          <a:latin typeface="Arial"/>
                        </a:rPr>
                        <a:t> </a:t>
                      </a: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rowSpan="2">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rowSpan="2">
                  <a:txBody>
                    <a:bodyPr/>
                    <a:lstStyle/>
                    <a:p>
                      <a:pPr algn="ctr" fontAlgn="ctr"/>
                      <a:r>
                        <a:rPr lang="en-GB" sz="1100" b="0" i="0" u="none" strike="noStrike">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r>
              <a:tr h="359720">
                <a:tc>
                  <a:txBody>
                    <a:bodyPr/>
                    <a:lstStyle/>
                    <a:p>
                      <a:pPr algn="ctr" fontAlgn="ctr"/>
                      <a:r>
                        <a:rPr lang="en-GB" sz="1100" b="0" i="0" u="none" strike="noStrike">
                          <a:effectLst/>
                          <a:latin typeface="Arial"/>
                        </a:rPr>
                        <a:t> </a:t>
                      </a: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a:noFill/>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100" b="0" i="0" u="none" strike="noStrike">
                        <a:effectLst/>
                        <a:latin typeface="Arial"/>
                      </a:endParaRPr>
                    </a:p>
                  </a:txBody>
                  <a:tcPr marL="10813" marR="10813" marT="10813" marB="0" anchor="ctr">
                    <a:lnL>
                      <a:noFill/>
                    </a:lnL>
                    <a:lnR>
                      <a:noFill/>
                    </a:lnR>
                    <a:lnT>
                      <a:noFill/>
                    </a:lnT>
                    <a:lnB w="12700" cap="flat" cmpd="sng" algn="ctr">
                      <a:solidFill>
                        <a:srgbClr val="000000"/>
                      </a:solidFill>
                      <a:prstDash val="solid"/>
                      <a:round/>
                      <a:headEnd type="none" w="med" len="med"/>
                      <a:tailEnd type="none" w="med" len="med"/>
                    </a:lnB>
                  </a:tcPr>
                </a:tc>
                <a:tc vMerge="1">
                  <a:txBody>
                    <a:bodyPr/>
                    <a:lstStyle/>
                    <a:p>
                      <a:endParaRPr lang="en-GB"/>
                    </a:p>
                  </a:txBody>
                  <a:tcPr/>
                </a:tc>
                <a:tc vMerge="1">
                  <a:txBody>
                    <a:bodyPr/>
                    <a:lstStyle/>
                    <a:p>
                      <a:endParaRPr lang="en-GB"/>
                    </a:p>
                  </a:txBody>
                  <a:tcPr/>
                </a:tc>
              </a:tr>
              <a:tr h="359720">
                <a:tc rowSpan="2">
                  <a:txBody>
                    <a:bodyPr/>
                    <a:lstStyle/>
                    <a:p>
                      <a:pPr algn="ctr" fontAlgn="ctr"/>
                      <a:r>
                        <a:rPr lang="en-GB" sz="1100" b="0" i="0" u="none" strike="noStrike">
                          <a:effectLst/>
                          <a:latin typeface="Arial"/>
                        </a:rPr>
                        <a:t> </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Meezaan</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ctr" fontAlgn="ctr"/>
                      <a:r>
                        <a:rPr lang="en-GB" sz="1100" b="0" i="0" u="none" strike="noStrike">
                          <a:effectLst/>
                          <a:latin typeface="Arial"/>
                        </a:rPr>
                        <a:t>Paiman</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Leila</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ctr" fontAlgn="ctr"/>
                      <a:r>
                        <a:rPr lang="en-GB" sz="1100" b="0" i="0" u="none" strike="noStrike">
                          <a:effectLst/>
                          <a:latin typeface="Arial"/>
                        </a:rPr>
                        <a:t>Theo</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ctr" fontAlgn="ctr"/>
                      <a:endParaRPr lang="en-GB" sz="10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000" b="0" i="0" u="none" strike="noStrike">
                          <a:effectLst/>
                          <a:latin typeface="Arial"/>
                        </a:rPr>
                        <a:t>Ereza</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ctr" fontAlgn="ctr"/>
                      <a:r>
                        <a:rPr lang="en-GB" sz="1100" b="0" i="0" u="none" strike="noStrike">
                          <a:effectLst/>
                          <a:latin typeface="Arial"/>
                        </a:rPr>
                        <a:t>Yaseen</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100" b="0" i="0" u="none" strike="noStrike">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r>
              <a:tr h="359720">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100" b="0" i="0" u="none" strike="noStrike">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r>
              <a:tr h="359720">
                <a:tc>
                  <a:txBody>
                    <a:bodyPr/>
                    <a:lstStyle/>
                    <a:p>
                      <a:pPr algn="ctr" fontAlgn="ctr"/>
                      <a:r>
                        <a:rPr lang="en-GB" sz="1100" b="0" i="0" u="none" strike="noStrike">
                          <a:effectLst/>
                          <a:latin typeface="Arial"/>
                        </a:rPr>
                        <a:t> </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Lara</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rowSpan="2">
                  <a:txBody>
                    <a:bodyPr/>
                    <a:lstStyle/>
                    <a:p>
                      <a:pPr algn="ctr" fontAlgn="ctr"/>
                      <a:r>
                        <a:rPr lang="en-GB" sz="1100" b="0" i="0" u="none" strike="noStrike">
                          <a:effectLst/>
                          <a:latin typeface="Arial"/>
                        </a:rPr>
                        <a:t>Era</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Saqib</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rowSpan="2">
                  <a:txBody>
                    <a:bodyPr/>
                    <a:lstStyle/>
                    <a:p>
                      <a:pPr algn="ctr" fontAlgn="ctr"/>
                      <a:r>
                        <a:rPr lang="en-GB" sz="1100" b="0" i="0" u="none" strike="noStrike">
                          <a:effectLst/>
                          <a:latin typeface="Arial"/>
                        </a:rPr>
                        <a:t>Aynaz</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Jaimini</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rowSpan="2">
                  <a:txBody>
                    <a:bodyPr/>
                    <a:lstStyle/>
                    <a:p>
                      <a:pPr algn="ctr" fontAlgn="ctr"/>
                      <a:r>
                        <a:rPr lang="en-GB" sz="1100" b="0" i="0" u="none" strike="noStrike">
                          <a:effectLst/>
                          <a:latin typeface="Arial"/>
                        </a:rPr>
                        <a:t>Saba</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rowSpan="2">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rowSpan="2">
                  <a:txBody>
                    <a:bodyPr/>
                    <a:lstStyle/>
                    <a:p>
                      <a:pPr algn="ctr" fontAlgn="ctr"/>
                      <a:r>
                        <a:rPr lang="en-GB" sz="1100" b="0" i="0" u="none" strike="noStrike">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r>
              <a:tr h="359720">
                <a:tc>
                  <a:txBody>
                    <a:bodyPr/>
                    <a:lstStyle/>
                    <a:p>
                      <a:pPr algn="ctr" fontAlgn="ctr"/>
                      <a:r>
                        <a:rPr lang="en-GB" sz="1000" b="0" i="0" u="none" strike="noStrike">
                          <a:effectLst/>
                          <a:latin typeface="Arial"/>
                        </a:rPr>
                        <a:t> </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a:txBody>
                    <a:bodyPr/>
                    <a:lstStyle/>
                    <a:p>
                      <a:pPr algn="ctr" fontAlgn="ctr"/>
                      <a:endParaRPr lang="en-GB" sz="9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r>
              <a:tr h="359720">
                <a:tc rowSpan="2">
                  <a:txBody>
                    <a:bodyPr/>
                    <a:lstStyle/>
                    <a:p>
                      <a:pPr algn="ctr" fontAlgn="ctr"/>
                      <a:r>
                        <a:rPr lang="en-GB" sz="1100" b="0" i="0" u="none" strike="noStrike">
                          <a:effectLst/>
                          <a:latin typeface="Arial"/>
                        </a:rPr>
                        <a:t> </a:t>
                      </a: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Eliot</a:t>
                      </a:r>
                    </a:p>
                  </a:txBody>
                  <a:tcPr marL="10813" marR="10813" marT="1081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100" b="0" i="0" u="none" strike="noStrike">
                          <a:effectLst/>
                          <a:latin typeface="Arial"/>
                        </a:rPr>
                        <a:t>Bleona</a:t>
                      </a:r>
                    </a:p>
                  </a:txBody>
                  <a:tcPr marL="10813" marR="10813" marT="1081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Aria</a:t>
                      </a:r>
                    </a:p>
                  </a:txBody>
                  <a:tcPr marL="10813" marR="10813" marT="1081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100" b="0" i="0" u="none" strike="noStrike">
                          <a:effectLst/>
                          <a:latin typeface="Arial"/>
                        </a:rPr>
                        <a:t>Alina</a:t>
                      </a:r>
                    </a:p>
                  </a:txBody>
                  <a:tcPr marL="10813" marR="10813" marT="1081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GB" sz="1100" b="0" i="0" u="none" strike="noStrike">
                          <a:effectLst/>
                          <a:latin typeface="Arial"/>
                        </a:rPr>
                        <a:t>Diamanta</a:t>
                      </a:r>
                    </a:p>
                  </a:txBody>
                  <a:tcPr marL="10813" marR="10813" marT="1081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n-GB" sz="1100" b="0" i="0" u="none" strike="noStrike">
                          <a:effectLst/>
                          <a:latin typeface="Arial"/>
                        </a:rPr>
                        <a:t>Hana</a:t>
                      </a:r>
                    </a:p>
                  </a:txBody>
                  <a:tcPr marL="10813" marR="10813" marT="1081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0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100" b="0" i="0" u="none" strike="noStrike">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r>
              <a:tr h="359720">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endParaRPr lang="en-GB" sz="1100" b="0" i="0" u="none" strike="noStrike">
                        <a:effectLst/>
                        <a:latin typeface="Arial"/>
                      </a:endParaRPr>
                    </a:p>
                  </a:txBody>
                  <a:tcPr marL="10813" marR="10813" marT="1081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GB" sz="1100" b="0" i="0" u="none" strike="noStrike">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a:noFill/>
                    </a:lnB>
                  </a:tcPr>
                </a:tc>
              </a:tr>
              <a:tr h="722322">
                <a:tc>
                  <a:txBody>
                    <a:bodyPr/>
                    <a:lstStyle/>
                    <a:p>
                      <a:pPr algn="ctr" fontAlgn="ctr"/>
                      <a:r>
                        <a:rPr lang="en-GB" sz="1100" b="0" i="0" u="none" strike="noStrike">
                          <a:effectLst/>
                          <a:latin typeface="Arial"/>
                        </a:rPr>
                        <a:t> </a:t>
                      </a:r>
                    </a:p>
                  </a:txBody>
                  <a:tcPr marL="10813" marR="10813" marT="1081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a:effectLst/>
                          <a:latin typeface="Arial"/>
                        </a:rPr>
                        <a:t> </a:t>
                      </a:r>
                    </a:p>
                  </a:txBody>
                  <a:tcPr marL="10813" marR="10813" marT="1081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a:effectLst/>
                          <a:latin typeface="Arial"/>
                        </a:rPr>
                        <a:t> </a:t>
                      </a:r>
                    </a:p>
                  </a:txBody>
                  <a:tcPr marL="10813" marR="10813" marT="1081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a:effectLst/>
                          <a:latin typeface="Arial"/>
                        </a:rPr>
                        <a:t> </a:t>
                      </a:r>
                    </a:p>
                  </a:txBody>
                  <a:tcPr marL="10813" marR="10813" marT="1081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a:effectLst/>
                          <a:latin typeface="Arial"/>
                        </a:rPr>
                        <a:t> </a:t>
                      </a:r>
                    </a:p>
                  </a:txBody>
                  <a:tcPr marL="10813" marR="10813" marT="1081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a:effectLst/>
                          <a:latin typeface="Arial"/>
                        </a:rPr>
                        <a:t> </a:t>
                      </a:r>
                    </a:p>
                  </a:txBody>
                  <a:tcPr marL="10813" marR="10813" marT="1081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a:effectLst/>
                          <a:latin typeface="Arial"/>
                        </a:rPr>
                        <a:t> </a:t>
                      </a:r>
                    </a:p>
                  </a:txBody>
                  <a:tcPr marL="10813" marR="10813" marT="1081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a:effectLst/>
                          <a:latin typeface="Arial"/>
                        </a:rPr>
                        <a:t> </a:t>
                      </a:r>
                    </a:p>
                  </a:txBody>
                  <a:tcPr marL="10813" marR="10813" marT="1081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a:effectLst/>
                          <a:latin typeface="Arial"/>
                        </a:rPr>
                        <a:t> </a:t>
                      </a:r>
                    </a:p>
                  </a:txBody>
                  <a:tcPr marL="10813" marR="10813" marT="1081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a:effectLst/>
                          <a:latin typeface="Arial"/>
                        </a:rPr>
                        <a:t> </a:t>
                      </a:r>
                    </a:p>
                  </a:txBody>
                  <a:tcPr marL="10813" marR="10813" marT="1081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dirty="0">
                          <a:effectLst/>
                          <a:latin typeface="Arial"/>
                        </a:rPr>
                        <a:t> </a:t>
                      </a:r>
                    </a:p>
                  </a:txBody>
                  <a:tcPr marL="10813" marR="10813" marT="1081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241836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7504" y="548680"/>
            <a:ext cx="8928992" cy="461665"/>
          </a:xfrm>
          <a:prstGeom prst="rect">
            <a:avLst/>
          </a:prstGeom>
          <a:noFill/>
        </p:spPr>
        <p:txBody>
          <a:bodyPr wrap="square" rtlCol="0">
            <a:spAutoFit/>
          </a:bodyPr>
          <a:lstStyle/>
          <a:p>
            <a:pPr algn="ctr"/>
            <a:r>
              <a:rPr lang="en-GB" sz="2400" dirty="0" smtClean="0">
                <a:latin typeface="Gill Sans MT" pitchFamily="34" charset="0"/>
              </a:rPr>
              <a:t>Answer the question below using EPE paragraphs</a:t>
            </a:r>
          </a:p>
        </p:txBody>
      </p:sp>
      <p:sp>
        <p:nvSpPr>
          <p:cNvPr id="8" name="TextBox 7"/>
          <p:cNvSpPr txBox="1"/>
          <p:nvPr/>
        </p:nvSpPr>
        <p:spPr>
          <a:xfrm>
            <a:off x="107504" y="1119515"/>
            <a:ext cx="8928992" cy="830997"/>
          </a:xfrm>
          <a:prstGeom prst="rect">
            <a:avLst/>
          </a:prstGeom>
          <a:noFill/>
          <a:ln w="38100">
            <a:solidFill>
              <a:schemeClr val="tx1"/>
            </a:solidFill>
          </a:ln>
        </p:spPr>
        <p:txBody>
          <a:bodyPr wrap="square" rtlCol="0">
            <a:spAutoFit/>
          </a:bodyPr>
          <a:lstStyle/>
          <a:p>
            <a:pPr>
              <a:spcAft>
                <a:spcPts val="1200"/>
              </a:spcAft>
            </a:pPr>
            <a:r>
              <a:rPr lang="en-GB" sz="2400" dirty="0" smtClean="0">
                <a:latin typeface="Gill Sans MT" pitchFamily="34" charset="0"/>
              </a:rPr>
              <a:t>What impressions of Romeo and Juliet does Shakespeare present in this scene?</a:t>
            </a:r>
          </a:p>
        </p:txBody>
      </p:sp>
      <p:sp>
        <p:nvSpPr>
          <p:cNvPr id="5" name="TextBox 4"/>
          <p:cNvSpPr txBox="1"/>
          <p:nvPr/>
        </p:nvSpPr>
        <p:spPr>
          <a:xfrm>
            <a:off x="107504" y="2060848"/>
            <a:ext cx="8928992" cy="2416046"/>
          </a:xfrm>
          <a:prstGeom prst="rect">
            <a:avLst/>
          </a:prstGeom>
          <a:solidFill>
            <a:schemeClr val="accent5">
              <a:lumMod val="20000"/>
              <a:lumOff val="80000"/>
            </a:schemeClr>
          </a:solidFill>
        </p:spPr>
        <p:txBody>
          <a:bodyPr wrap="square" rtlCol="0">
            <a:spAutoFit/>
          </a:bodyPr>
          <a:lstStyle/>
          <a:p>
            <a:pPr>
              <a:spcAft>
                <a:spcPts val="600"/>
              </a:spcAft>
            </a:pPr>
            <a:r>
              <a:rPr lang="en-GB" b="1" dirty="0" smtClean="0">
                <a:latin typeface="Gill Sans MT" pitchFamily="34" charset="0"/>
              </a:rPr>
              <a:t>Write your answer in full, clear paragraphs</a:t>
            </a:r>
          </a:p>
          <a:p>
            <a:pPr>
              <a:spcAft>
                <a:spcPts val="600"/>
              </a:spcAft>
            </a:pPr>
            <a:r>
              <a:rPr lang="en-GB" dirty="0" smtClean="0">
                <a:latin typeface="Gill Sans MT" pitchFamily="34" charset="0"/>
              </a:rPr>
              <a:t>What I’m Looking For:</a:t>
            </a:r>
          </a:p>
          <a:p>
            <a:pPr marL="285750" indent="-285750">
              <a:spcAft>
                <a:spcPts val="600"/>
              </a:spcAft>
              <a:buFont typeface="Arial" pitchFamily="34" charset="0"/>
              <a:buChar char="•"/>
            </a:pPr>
            <a:r>
              <a:rPr lang="en-GB" dirty="0" smtClean="0">
                <a:solidFill>
                  <a:srgbClr val="FF0000"/>
                </a:solidFill>
                <a:latin typeface="Gill Sans MT" pitchFamily="34" charset="0"/>
              </a:rPr>
              <a:t>Give at least one example of language or a dramatic technique from the scene</a:t>
            </a:r>
          </a:p>
          <a:p>
            <a:pPr marL="285750" indent="-285750">
              <a:spcAft>
                <a:spcPts val="600"/>
              </a:spcAft>
              <a:buFont typeface="Arial" pitchFamily="34" charset="0"/>
              <a:buChar char="•"/>
            </a:pPr>
            <a:r>
              <a:rPr lang="en-GB" dirty="0" smtClean="0">
                <a:solidFill>
                  <a:schemeClr val="accent6">
                    <a:lumMod val="75000"/>
                  </a:schemeClr>
                </a:solidFill>
                <a:latin typeface="Gill Sans MT" pitchFamily="34" charset="0"/>
              </a:rPr>
              <a:t>Explain the effect it has on the audience</a:t>
            </a:r>
          </a:p>
          <a:p>
            <a:pPr marL="285750" indent="-285750">
              <a:spcAft>
                <a:spcPts val="600"/>
              </a:spcAft>
              <a:buFont typeface="Arial" pitchFamily="34" charset="0"/>
              <a:buChar char="•"/>
            </a:pPr>
            <a:r>
              <a:rPr lang="en-GB" dirty="0" smtClean="0">
                <a:solidFill>
                  <a:srgbClr val="00B050"/>
                </a:solidFill>
                <a:latin typeface="Gill Sans MT" pitchFamily="34" charset="0"/>
              </a:rPr>
              <a:t>‘Zoom in’ on the meaning of just one word and give its connotations </a:t>
            </a:r>
            <a:r>
              <a:rPr lang="en-GB" u="sng" dirty="0" smtClean="0">
                <a:solidFill>
                  <a:srgbClr val="00B050"/>
                </a:solidFill>
                <a:latin typeface="Gill Sans MT" pitchFamily="34" charset="0"/>
              </a:rPr>
              <a:t>OR</a:t>
            </a:r>
            <a:r>
              <a:rPr lang="en-GB" dirty="0" smtClean="0">
                <a:solidFill>
                  <a:srgbClr val="00B050"/>
                </a:solidFill>
                <a:latin typeface="Gill Sans MT" pitchFamily="34" charset="0"/>
              </a:rPr>
              <a:t> put the dramatic technique used into context</a:t>
            </a:r>
          </a:p>
          <a:p>
            <a:pPr marL="285750" indent="-285750">
              <a:spcAft>
                <a:spcPts val="600"/>
              </a:spcAft>
              <a:buFont typeface="Arial" pitchFamily="34" charset="0"/>
              <a:buChar char="•"/>
            </a:pPr>
            <a:r>
              <a:rPr lang="en-GB" dirty="0" smtClean="0">
                <a:solidFill>
                  <a:srgbClr val="00B050"/>
                </a:solidFill>
                <a:latin typeface="Gill Sans MT" pitchFamily="34" charset="0"/>
              </a:rPr>
              <a:t>Link back to the question</a:t>
            </a:r>
            <a:endParaRPr lang="en-GB" dirty="0">
              <a:solidFill>
                <a:srgbClr val="00B050"/>
              </a:solidFill>
              <a:latin typeface="Gill Sans MT" pitchFamily="34" charset="0"/>
            </a:endParaRPr>
          </a:p>
        </p:txBody>
      </p:sp>
      <p:sp>
        <p:nvSpPr>
          <p:cNvPr id="6" name="TextBox 5"/>
          <p:cNvSpPr txBox="1"/>
          <p:nvPr/>
        </p:nvSpPr>
        <p:spPr>
          <a:xfrm>
            <a:off x="107504" y="4653136"/>
            <a:ext cx="8928992" cy="1431161"/>
          </a:xfrm>
          <a:prstGeom prst="rect">
            <a:avLst/>
          </a:prstGeom>
          <a:noFill/>
        </p:spPr>
        <p:txBody>
          <a:bodyPr wrap="square" rtlCol="0">
            <a:spAutoFit/>
          </a:bodyPr>
          <a:lstStyle/>
          <a:p>
            <a:pPr>
              <a:spcAft>
                <a:spcPts val="600"/>
              </a:spcAft>
            </a:pPr>
            <a:r>
              <a:rPr lang="en-GB" b="1" u="sng" dirty="0" smtClean="0">
                <a:latin typeface="Gill Sans MT" pitchFamily="34" charset="0"/>
              </a:rPr>
              <a:t>Paragraph structure</a:t>
            </a:r>
          </a:p>
          <a:p>
            <a:pPr>
              <a:spcAft>
                <a:spcPts val="600"/>
              </a:spcAft>
            </a:pPr>
            <a:r>
              <a:rPr lang="en-GB" dirty="0" smtClean="0">
                <a:latin typeface="Gill Sans MT" pitchFamily="34" charset="0"/>
              </a:rPr>
              <a:t>When [CHARACTER] says “…” it makes the audience think/feel/imagine…</a:t>
            </a:r>
          </a:p>
          <a:p>
            <a:pPr>
              <a:spcAft>
                <a:spcPts val="600"/>
              </a:spcAft>
            </a:pPr>
            <a:r>
              <a:rPr lang="en-GB" dirty="0" smtClean="0">
                <a:latin typeface="Gill Sans MT" pitchFamily="34" charset="0"/>
              </a:rPr>
              <a:t>The use of “…” suggests…</a:t>
            </a:r>
          </a:p>
          <a:p>
            <a:pPr>
              <a:spcAft>
                <a:spcPts val="600"/>
              </a:spcAft>
            </a:pPr>
            <a:r>
              <a:rPr lang="en-GB" dirty="0">
                <a:latin typeface="Gill Sans MT" pitchFamily="34" charset="0"/>
              </a:rPr>
              <a:t>This helps </a:t>
            </a:r>
            <a:r>
              <a:rPr lang="en-GB" dirty="0" smtClean="0">
                <a:latin typeface="Gill Sans MT" pitchFamily="34" charset="0"/>
              </a:rPr>
              <a:t>Shakespeare </a:t>
            </a:r>
            <a:r>
              <a:rPr lang="en-GB" dirty="0">
                <a:latin typeface="Gill Sans MT" pitchFamily="34" charset="0"/>
              </a:rPr>
              <a:t>to </a:t>
            </a:r>
            <a:r>
              <a:rPr lang="en-GB" dirty="0" smtClean="0">
                <a:latin typeface="Gill Sans MT" pitchFamily="34" charset="0"/>
              </a:rPr>
              <a:t>establish a violent tone </a:t>
            </a:r>
            <a:r>
              <a:rPr lang="en-GB" dirty="0">
                <a:latin typeface="Gill Sans MT" pitchFamily="34" charset="0"/>
              </a:rPr>
              <a:t>by</a:t>
            </a:r>
            <a:r>
              <a:rPr lang="en-GB" dirty="0" smtClean="0">
                <a:latin typeface="Gill Sans MT" pitchFamily="34" charset="0"/>
              </a:rPr>
              <a:t>…</a:t>
            </a:r>
            <a:endParaRPr lang="en-GB" dirty="0">
              <a:latin typeface="Gill Sans MT" pitchFamily="34" charset="0"/>
            </a:endParaRPr>
          </a:p>
        </p:txBody>
      </p:sp>
      <p:sp>
        <p:nvSpPr>
          <p:cNvPr id="9" name="TextBox 8"/>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identify and analyse imagery?</a:t>
            </a:r>
            <a:endParaRPr lang="en-GB" dirty="0"/>
          </a:p>
        </p:txBody>
      </p:sp>
    </p:spTree>
    <p:extLst>
      <p:ext uri="{BB962C8B-B14F-4D97-AF65-F5344CB8AC3E}">
        <p14:creationId xmlns:p14="http://schemas.microsoft.com/office/powerpoint/2010/main" val="39440848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Anatomy of a newspaper article</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identify </a:t>
            </a:r>
            <a:r>
              <a:rPr lang="en-GB" sz="2800" u="sng" dirty="0" smtClean="0">
                <a:latin typeface="Gill Sans MT" pitchFamily="34" charset="0"/>
              </a:rPr>
              <a:t>and use features of a newspaper article?</a:t>
            </a:r>
            <a:endParaRPr lang="en-GB" sz="2800" u="sng" dirty="0">
              <a:latin typeface="Gill Sans MT" pitchFamily="34" charset="0"/>
            </a:endParaRPr>
          </a:p>
        </p:txBody>
      </p:sp>
      <p:grpSp>
        <p:nvGrpSpPr>
          <p:cNvPr id="5" name="Group 4"/>
          <p:cNvGrpSpPr/>
          <p:nvPr/>
        </p:nvGrpSpPr>
        <p:grpSpPr>
          <a:xfrm>
            <a:off x="1054248" y="1484784"/>
            <a:ext cx="7035503" cy="1512008"/>
            <a:chOff x="539552" y="2348880"/>
            <a:chExt cx="7035503" cy="1512008"/>
          </a:xfrm>
        </p:grpSpPr>
        <p:sp>
          <p:nvSpPr>
            <p:cNvPr id="3" name="5-Point Star 2"/>
            <p:cNvSpPr/>
            <p:nvPr/>
          </p:nvSpPr>
          <p:spPr>
            <a:xfrm>
              <a:off x="611560" y="2420888"/>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39552" y="2348880"/>
              <a:ext cx="7035503" cy="1354217"/>
            </a:xfrm>
            <a:prstGeom prst="rect">
              <a:avLst/>
            </a:prstGeom>
            <a:noFill/>
            <a:ln w="28575">
              <a:solidFill>
                <a:srgbClr val="0070C0"/>
              </a:solidFill>
            </a:ln>
          </p:spPr>
          <p:txBody>
            <a:bodyPr wrap="square" rtlCol="0">
              <a:spAutoFit/>
            </a:bodyPr>
            <a:lstStyle/>
            <a:p>
              <a:pPr marL="2077200" lvl="1">
                <a:spcAft>
                  <a:spcPts val="600"/>
                </a:spcAft>
              </a:pPr>
              <a:r>
                <a:rPr lang="en-GB" sz="2400" dirty="0" smtClean="0">
                  <a:latin typeface="Gill Sans MT" pitchFamily="34" charset="0"/>
                </a:rPr>
                <a:t>To get star of the hour, you must:</a:t>
              </a:r>
            </a:p>
            <a:p>
              <a:pPr marL="2077200" lvl="1" indent="-342900">
                <a:spcAft>
                  <a:spcPts val="600"/>
                </a:spcAft>
                <a:buFont typeface="+mj-lt"/>
                <a:buAutoNum type="arabicPeriod"/>
              </a:pPr>
              <a:r>
                <a:rPr lang="en-GB" sz="2400" dirty="0" smtClean="0">
                  <a:latin typeface="Gill Sans MT" pitchFamily="34" charset="0"/>
                </a:rPr>
                <a:t>LOOK at the person who is speaking.</a:t>
              </a:r>
            </a:p>
            <a:p>
              <a:pPr marL="2077200" lvl="1" indent="-342900">
                <a:spcAft>
                  <a:spcPts val="600"/>
                </a:spcAft>
                <a:buFont typeface="+mj-lt"/>
                <a:buAutoNum type="arabicPeriod"/>
              </a:pPr>
              <a:r>
                <a:rPr lang="en-GB" sz="2400" dirty="0" smtClean="0">
                  <a:latin typeface="Gill Sans MT" pitchFamily="34" charset="0"/>
                </a:rPr>
                <a:t>Rehearse role play independently.</a:t>
              </a:r>
              <a:endParaRPr lang="en-GB" sz="2400" dirty="0">
                <a:latin typeface="Gill Sans MT" pitchFamily="34" charset="0"/>
              </a:endParaRPr>
            </a:p>
          </p:txBody>
        </p:sp>
      </p:grpSp>
      <p:sp>
        <p:nvSpPr>
          <p:cNvPr id="6" name="TextBox 5"/>
          <p:cNvSpPr txBox="1"/>
          <p:nvPr/>
        </p:nvSpPr>
        <p:spPr>
          <a:xfrm>
            <a:off x="107504" y="3212976"/>
            <a:ext cx="8928992" cy="830997"/>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How can we put different newspapers </a:t>
            </a:r>
            <a:r>
              <a:rPr lang="en-GB" sz="2400" smtClean="0">
                <a:latin typeface="Gill Sans MT" pitchFamily="34" charset="0"/>
              </a:rPr>
              <a:t>into groups?</a:t>
            </a:r>
            <a:endParaRPr lang="en-GB" sz="2400" dirty="0">
              <a:latin typeface="Gill Sans MT"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33738" y="5013176"/>
            <a:ext cx="2676525"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36828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Read through this article and identify the different parts of a news article</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Where does the </a:t>
            </a:r>
            <a:r>
              <a:rPr lang="en-GB" dirty="0" err="1" smtClean="0"/>
              <a:t>lede</a:t>
            </a:r>
            <a:r>
              <a:rPr lang="en-GB" dirty="0" smtClean="0"/>
              <a:t> end?</a:t>
            </a:r>
          </a:p>
          <a:p>
            <a:r>
              <a:rPr lang="en-GB" dirty="0" smtClean="0"/>
              <a:t>Who…?</a:t>
            </a:r>
          </a:p>
          <a:p>
            <a:r>
              <a:rPr lang="en-GB" dirty="0" smtClean="0"/>
              <a:t>What…?</a:t>
            </a:r>
          </a:p>
          <a:p>
            <a:r>
              <a:rPr lang="en-GB" dirty="0" smtClean="0"/>
              <a:t>When…?</a:t>
            </a:r>
          </a:p>
          <a:p>
            <a:r>
              <a:rPr lang="en-GB" dirty="0" smtClean="0"/>
              <a:t>Where…?</a:t>
            </a:r>
          </a:p>
          <a:p>
            <a:r>
              <a:rPr lang="en-GB" dirty="0" smtClean="0"/>
              <a:t>Why…?</a:t>
            </a:r>
          </a:p>
          <a:p>
            <a:r>
              <a:rPr lang="en-GB" dirty="0" smtClean="0"/>
              <a:t>How…?</a:t>
            </a:r>
          </a:p>
          <a:p>
            <a:r>
              <a:rPr lang="en-GB" dirty="0" smtClean="0"/>
              <a:t>What kind of information does each of the main paragraphs provide?</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identify and use features of a newspaper article?</a:t>
            </a:r>
            <a:endParaRPr lang="en-GB" dirty="0"/>
          </a:p>
        </p:txBody>
      </p:sp>
    </p:spTree>
    <p:extLst>
      <p:ext uri="{BB962C8B-B14F-4D97-AF65-F5344CB8AC3E}">
        <p14:creationId xmlns:p14="http://schemas.microsoft.com/office/powerpoint/2010/main" val="36215703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Read through this article and identify the different parts of a news article</a:t>
            </a:r>
            <a:endParaRPr lang="en-GB" dirty="0"/>
          </a:p>
        </p:txBody>
      </p:sp>
      <p:sp>
        <p:nvSpPr>
          <p:cNvPr id="3" name="Content Placeholder 2"/>
          <p:cNvSpPr>
            <a:spLocks noGrp="1"/>
          </p:cNvSpPr>
          <p:nvPr>
            <p:ph idx="1"/>
          </p:nvPr>
        </p:nvSpPr>
        <p:spPr/>
        <p:txBody>
          <a:bodyPr>
            <a:normAutofit/>
          </a:bodyPr>
          <a:lstStyle/>
          <a:p>
            <a:r>
              <a:rPr lang="en-GB" dirty="0" smtClean="0"/>
              <a:t>What is the writer’s view of this event? How do they want the reader to respond?</a:t>
            </a:r>
          </a:p>
          <a:p>
            <a:r>
              <a:rPr lang="en-GB" dirty="0" smtClean="0"/>
              <a:t>How would this article change if it were…</a:t>
            </a:r>
          </a:p>
          <a:p>
            <a:pPr lvl="1"/>
            <a:r>
              <a:rPr lang="en-GB" dirty="0" smtClean="0"/>
              <a:t>…in a </a:t>
            </a:r>
            <a:r>
              <a:rPr lang="en-GB" u="sng" dirty="0" smtClean="0"/>
              <a:t>tabloid</a:t>
            </a:r>
            <a:r>
              <a:rPr lang="en-GB" dirty="0" smtClean="0"/>
              <a:t>?</a:t>
            </a:r>
          </a:p>
          <a:p>
            <a:pPr lvl="1"/>
            <a:r>
              <a:rPr lang="en-GB" dirty="0" smtClean="0"/>
              <a:t>…in a </a:t>
            </a:r>
            <a:r>
              <a:rPr lang="en-GB" u="sng" dirty="0" smtClean="0"/>
              <a:t>broadsheet</a:t>
            </a:r>
            <a:r>
              <a:rPr lang="en-GB" dirty="0" smtClean="0"/>
              <a:t>?</a:t>
            </a:r>
          </a:p>
          <a:p>
            <a:pPr lvl="1"/>
            <a:r>
              <a:rPr lang="en-GB" dirty="0" smtClean="0"/>
              <a:t>…in a </a:t>
            </a:r>
            <a:r>
              <a:rPr lang="en-GB" u="sng" dirty="0" smtClean="0"/>
              <a:t>right-wing</a:t>
            </a:r>
            <a:r>
              <a:rPr lang="en-GB" dirty="0" smtClean="0"/>
              <a:t> paper?</a:t>
            </a:r>
          </a:p>
          <a:p>
            <a:pPr lvl="1"/>
            <a:r>
              <a:rPr lang="en-GB" dirty="0" smtClean="0"/>
              <a:t>…in a </a:t>
            </a:r>
            <a:r>
              <a:rPr lang="en-GB" u="sng" dirty="0" smtClean="0"/>
              <a:t>left-wing</a:t>
            </a:r>
            <a:r>
              <a:rPr lang="en-GB" dirty="0" smtClean="0"/>
              <a:t> paper?</a:t>
            </a:r>
          </a:p>
          <a:p>
            <a:pPr lvl="1"/>
            <a:r>
              <a:rPr lang="en-GB" dirty="0" smtClean="0"/>
              <a:t>…</a:t>
            </a:r>
            <a:r>
              <a:rPr lang="en-GB" u="sng" dirty="0" smtClean="0"/>
              <a:t>online</a:t>
            </a:r>
            <a:r>
              <a:rPr lang="en-GB" dirty="0" smtClean="0"/>
              <a:t>?</a:t>
            </a:r>
          </a:p>
        </p:txBody>
      </p:sp>
      <p:sp>
        <p:nvSpPr>
          <p:cNvPr id="6" name="TextBox 5"/>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identify and use features of a newspaper article?</a:t>
            </a:r>
            <a:endParaRPr lang="en-GB" dirty="0"/>
          </a:p>
        </p:txBody>
      </p:sp>
    </p:spTree>
    <p:extLst>
      <p:ext uri="{BB962C8B-B14F-4D97-AF65-F5344CB8AC3E}">
        <p14:creationId xmlns:p14="http://schemas.microsoft.com/office/powerpoint/2010/main" val="29979772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Writing key challenge (next week)</a:t>
            </a:r>
            <a:endParaRPr lang="en-GB" dirty="0"/>
          </a:p>
        </p:txBody>
      </p:sp>
      <p:sp>
        <p:nvSpPr>
          <p:cNvPr id="3" name="Content Placeholder 2"/>
          <p:cNvSpPr>
            <a:spLocks noGrp="1"/>
          </p:cNvSpPr>
          <p:nvPr>
            <p:ph idx="1"/>
          </p:nvPr>
        </p:nvSpPr>
        <p:spPr/>
        <p:txBody>
          <a:bodyPr>
            <a:normAutofit/>
          </a:bodyPr>
          <a:lstStyle/>
          <a:p>
            <a:r>
              <a:rPr lang="en-GB" dirty="0"/>
              <a:t>Write a news article </a:t>
            </a:r>
            <a:r>
              <a:rPr lang="en-GB" dirty="0" smtClean="0"/>
              <a:t>about the events of Act </a:t>
            </a:r>
            <a:r>
              <a:rPr lang="en-GB" dirty="0"/>
              <a:t>1 Scene </a:t>
            </a:r>
            <a:r>
              <a:rPr lang="en-GB" dirty="0" smtClean="0"/>
              <a:t>1</a:t>
            </a:r>
          </a:p>
          <a:p>
            <a:pPr marL="0" indent="0">
              <a:buNone/>
            </a:pPr>
            <a:r>
              <a:rPr lang="en-GB" dirty="0" smtClean="0"/>
              <a:t>OR</a:t>
            </a:r>
          </a:p>
          <a:p>
            <a:r>
              <a:rPr lang="en-GB" dirty="0" smtClean="0"/>
              <a:t>Write a news article about the events at the Capulet ball in Act 1 Scene 5</a:t>
            </a:r>
          </a:p>
        </p:txBody>
      </p:sp>
      <p:sp>
        <p:nvSpPr>
          <p:cNvPr id="6" name="TextBox 5"/>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identify and use features of a newspaper article?</a:t>
            </a:r>
            <a:endParaRPr lang="en-GB" dirty="0"/>
          </a:p>
        </p:txBody>
      </p:sp>
      <p:sp>
        <p:nvSpPr>
          <p:cNvPr id="5" name="Oval 4"/>
          <p:cNvSpPr/>
          <p:nvPr/>
        </p:nvSpPr>
        <p:spPr>
          <a:xfrm>
            <a:off x="3275856" y="4653136"/>
            <a:ext cx="5760640" cy="2088232"/>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GB" sz="2400" dirty="0" smtClean="0">
                <a:latin typeface="Gill Sans MT" pitchFamily="34" charset="0"/>
              </a:rPr>
              <a:t>Write a </a:t>
            </a:r>
            <a:r>
              <a:rPr lang="en-GB" sz="2400" dirty="0" err="1" smtClean="0">
                <a:latin typeface="Gill Sans MT" pitchFamily="34" charset="0"/>
              </a:rPr>
              <a:t>lede</a:t>
            </a:r>
            <a:r>
              <a:rPr lang="en-GB" sz="2400" dirty="0" smtClean="0">
                <a:latin typeface="Gill Sans MT" pitchFamily="34" charset="0"/>
              </a:rPr>
              <a:t> for this article. What is the </a:t>
            </a:r>
            <a:r>
              <a:rPr lang="en-GB" sz="2400" u="sng" dirty="0" smtClean="0">
                <a:latin typeface="Gill Sans MT" pitchFamily="34" charset="0"/>
              </a:rPr>
              <a:t>smallest number of words you can use</a:t>
            </a:r>
            <a:r>
              <a:rPr lang="en-GB" sz="2400" dirty="0" smtClean="0">
                <a:latin typeface="Gill Sans MT" pitchFamily="34" charset="0"/>
              </a:rPr>
              <a:t> (while still using clear, accurate English)?</a:t>
            </a:r>
            <a:endParaRPr lang="en-GB" sz="2400" dirty="0">
              <a:latin typeface="Gill Sans MT" pitchFamily="34" charset="0"/>
            </a:endParaRPr>
          </a:p>
        </p:txBody>
      </p:sp>
    </p:spTree>
    <p:extLst>
      <p:ext uri="{BB962C8B-B14F-4D97-AF65-F5344CB8AC3E}">
        <p14:creationId xmlns:p14="http://schemas.microsoft.com/office/powerpoint/2010/main" val="39713500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Outline of key facts</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53567936"/>
              </p:ext>
            </p:extLst>
          </p:nvPr>
        </p:nvGraphicFramePr>
        <p:xfrm>
          <a:off x="457200" y="1600200"/>
          <a:ext cx="8229600" cy="2225040"/>
        </p:xfrm>
        <a:graphic>
          <a:graphicData uri="http://schemas.openxmlformats.org/drawingml/2006/table">
            <a:tbl>
              <a:tblPr firstRow="1" bandRow="1">
                <a:tableStyleId>{5940675A-B579-460E-94D1-54222C63F5DA}</a:tableStyleId>
              </a:tblPr>
              <a:tblGrid>
                <a:gridCol w="1018456"/>
                <a:gridCol w="7211144"/>
              </a:tblGrid>
              <a:tr h="370840">
                <a:tc>
                  <a:txBody>
                    <a:bodyPr/>
                    <a:lstStyle/>
                    <a:p>
                      <a:r>
                        <a:rPr lang="en-GB" dirty="0" smtClean="0"/>
                        <a:t>Who</a:t>
                      </a:r>
                      <a:endParaRPr lang="en-GB" dirty="0"/>
                    </a:p>
                  </a:txBody>
                  <a:tcPr/>
                </a:tc>
                <a:tc>
                  <a:txBody>
                    <a:bodyPr/>
                    <a:lstStyle/>
                    <a:p>
                      <a:r>
                        <a:rPr lang="en-GB" dirty="0" smtClean="0"/>
                        <a:t>Servants, cousins, lords, wives, Prince, constables</a:t>
                      </a:r>
                      <a:endParaRPr lang="en-GB" dirty="0"/>
                    </a:p>
                  </a:txBody>
                  <a:tcPr/>
                </a:tc>
              </a:tr>
              <a:tr h="370840">
                <a:tc>
                  <a:txBody>
                    <a:bodyPr/>
                    <a:lstStyle/>
                    <a:p>
                      <a:r>
                        <a:rPr lang="en-GB" dirty="0" smtClean="0"/>
                        <a:t>What</a:t>
                      </a:r>
                      <a:endParaRPr lang="en-GB" dirty="0"/>
                    </a:p>
                  </a:txBody>
                  <a:tcPr/>
                </a:tc>
                <a:tc>
                  <a:txBody>
                    <a:bodyPr/>
                    <a:lstStyle/>
                    <a:p>
                      <a:r>
                        <a:rPr lang="en-GB" dirty="0" smtClean="0"/>
                        <a:t>Street brawl</a:t>
                      </a:r>
                      <a:endParaRPr lang="en-GB" dirty="0"/>
                    </a:p>
                  </a:txBody>
                  <a:tcPr/>
                </a:tc>
              </a:tr>
              <a:tr h="370840">
                <a:tc>
                  <a:txBody>
                    <a:bodyPr/>
                    <a:lstStyle/>
                    <a:p>
                      <a:r>
                        <a:rPr lang="en-GB" dirty="0" smtClean="0"/>
                        <a:t>When</a:t>
                      </a:r>
                      <a:endParaRPr lang="en-GB" dirty="0"/>
                    </a:p>
                  </a:txBody>
                  <a:tcPr/>
                </a:tc>
                <a:tc>
                  <a:txBody>
                    <a:bodyPr/>
                    <a:lstStyle/>
                    <a:p>
                      <a:r>
                        <a:rPr lang="en-GB" dirty="0" smtClean="0"/>
                        <a:t>9am in the morning</a:t>
                      </a:r>
                      <a:endParaRPr lang="en-GB" dirty="0"/>
                    </a:p>
                  </a:txBody>
                  <a:tcPr/>
                </a:tc>
              </a:tr>
              <a:tr h="370840">
                <a:tc>
                  <a:txBody>
                    <a:bodyPr/>
                    <a:lstStyle/>
                    <a:p>
                      <a:r>
                        <a:rPr lang="en-GB" dirty="0" smtClean="0"/>
                        <a:t>Where</a:t>
                      </a:r>
                      <a:endParaRPr lang="en-GB" dirty="0"/>
                    </a:p>
                  </a:txBody>
                  <a:tcPr/>
                </a:tc>
                <a:tc>
                  <a:txBody>
                    <a:bodyPr/>
                    <a:lstStyle/>
                    <a:p>
                      <a:r>
                        <a:rPr lang="en-GB" dirty="0" smtClean="0"/>
                        <a:t>Central Verona</a:t>
                      </a:r>
                      <a:endParaRPr lang="en-GB" dirty="0"/>
                    </a:p>
                  </a:txBody>
                  <a:tcPr/>
                </a:tc>
              </a:tr>
              <a:tr h="370840">
                <a:tc>
                  <a:txBody>
                    <a:bodyPr/>
                    <a:lstStyle/>
                    <a:p>
                      <a:r>
                        <a:rPr lang="en-GB" dirty="0" smtClean="0"/>
                        <a:t>Why</a:t>
                      </a:r>
                      <a:endParaRPr lang="en-GB" dirty="0"/>
                    </a:p>
                  </a:txBody>
                  <a:tcPr/>
                </a:tc>
                <a:tc>
                  <a:txBody>
                    <a:bodyPr/>
                    <a:lstStyle/>
                    <a:p>
                      <a:r>
                        <a:rPr lang="en-GB" dirty="0" smtClean="0"/>
                        <a:t>An old feud between the families is flaring up</a:t>
                      </a:r>
                      <a:endParaRPr lang="en-GB" dirty="0"/>
                    </a:p>
                  </a:txBody>
                  <a:tcPr/>
                </a:tc>
              </a:tr>
              <a:tr h="370840">
                <a:tc>
                  <a:txBody>
                    <a:bodyPr/>
                    <a:lstStyle/>
                    <a:p>
                      <a:r>
                        <a:rPr lang="en-GB" dirty="0" smtClean="0"/>
                        <a:t>How</a:t>
                      </a:r>
                      <a:endParaRPr lang="en-GB" dirty="0"/>
                    </a:p>
                  </a:txBody>
                  <a:tcPr/>
                </a:tc>
                <a:tc>
                  <a:txBody>
                    <a:bodyPr/>
                    <a:lstStyle/>
                    <a:p>
                      <a:r>
                        <a:rPr lang="en-GB" dirty="0" smtClean="0"/>
                        <a:t>Escalation from insults to brawling</a:t>
                      </a:r>
                      <a:endParaRPr lang="en-GB" dirty="0"/>
                    </a:p>
                  </a:txBody>
                  <a:tcPr/>
                </a:tc>
              </a:tr>
            </a:tbl>
          </a:graphicData>
        </a:graphic>
      </p:graphicFrame>
      <p:sp>
        <p:nvSpPr>
          <p:cNvPr id="6" name="TextBox 5"/>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identify and use features of a newspaper article?</a:t>
            </a:r>
            <a:endParaRPr lang="en-GB" dirty="0"/>
          </a:p>
        </p:txBody>
      </p:sp>
      <p:sp>
        <p:nvSpPr>
          <p:cNvPr id="5" name="Oval 4"/>
          <p:cNvSpPr/>
          <p:nvPr/>
        </p:nvSpPr>
        <p:spPr>
          <a:xfrm>
            <a:off x="3275856" y="4653136"/>
            <a:ext cx="5760640" cy="2088232"/>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GB" sz="2400" dirty="0" smtClean="0">
                <a:latin typeface="Gill Sans MT" pitchFamily="34" charset="0"/>
              </a:rPr>
              <a:t>Write a </a:t>
            </a:r>
            <a:r>
              <a:rPr lang="en-GB" sz="2400" dirty="0" err="1" smtClean="0">
                <a:latin typeface="Gill Sans MT" pitchFamily="34" charset="0"/>
              </a:rPr>
              <a:t>lede</a:t>
            </a:r>
            <a:r>
              <a:rPr lang="en-GB" sz="2400" dirty="0" smtClean="0">
                <a:latin typeface="Gill Sans MT" pitchFamily="34" charset="0"/>
              </a:rPr>
              <a:t> for this article. What is the </a:t>
            </a:r>
            <a:r>
              <a:rPr lang="en-GB" sz="2400" u="sng" dirty="0" smtClean="0">
                <a:latin typeface="Gill Sans MT" pitchFamily="34" charset="0"/>
              </a:rPr>
              <a:t>smallest number of words you can use</a:t>
            </a:r>
            <a:r>
              <a:rPr lang="en-GB" sz="2400" dirty="0" smtClean="0">
                <a:latin typeface="Gill Sans MT" pitchFamily="34" charset="0"/>
              </a:rPr>
              <a:t> (while still using clear, accurate English)?</a:t>
            </a:r>
            <a:endParaRPr lang="en-GB" sz="2400" dirty="0">
              <a:latin typeface="Gill Sans MT" pitchFamily="34" charset="0"/>
            </a:endParaRPr>
          </a:p>
        </p:txBody>
      </p:sp>
    </p:spTree>
    <p:extLst>
      <p:ext uri="{BB962C8B-B14F-4D97-AF65-F5344CB8AC3E}">
        <p14:creationId xmlns:p14="http://schemas.microsoft.com/office/powerpoint/2010/main" val="33386656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Writing key challenge</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write a newspaper article?</a:t>
            </a:r>
            <a:endParaRPr lang="en-GB" sz="2800" u="sng" dirty="0">
              <a:latin typeface="Gill Sans MT" pitchFamily="34" charset="0"/>
            </a:endParaRPr>
          </a:p>
        </p:txBody>
      </p:sp>
      <p:grpSp>
        <p:nvGrpSpPr>
          <p:cNvPr id="5" name="Group 4"/>
          <p:cNvGrpSpPr/>
          <p:nvPr/>
        </p:nvGrpSpPr>
        <p:grpSpPr>
          <a:xfrm>
            <a:off x="1054248" y="1484784"/>
            <a:ext cx="7035503" cy="1512008"/>
            <a:chOff x="539552" y="2348880"/>
            <a:chExt cx="7035503" cy="1512008"/>
          </a:xfrm>
        </p:grpSpPr>
        <p:sp>
          <p:nvSpPr>
            <p:cNvPr id="3" name="5-Point Star 2"/>
            <p:cNvSpPr/>
            <p:nvPr/>
          </p:nvSpPr>
          <p:spPr>
            <a:xfrm>
              <a:off x="611560" y="2420888"/>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39552" y="2348880"/>
              <a:ext cx="7035503" cy="1354217"/>
            </a:xfrm>
            <a:prstGeom prst="rect">
              <a:avLst/>
            </a:prstGeom>
            <a:noFill/>
            <a:ln w="28575">
              <a:solidFill>
                <a:srgbClr val="0070C0"/>
              </a:solidFill>
            </a:ln>
          </p:spPr>
          <p:txBody>
            <a:bodyPr wrap="square" rtlCol="0">
              <a:spAutoFit/>
            </a:bodyPr>
            <a:lstStyle/>
            <a:p>
              <a:pPr marL="2077200" lvl="1">
                <a:spcAft>
                  <a:spcPts val="600"/>
                </a:spcAft>
              </a:pPr>
              <a:r>
                <a:rPr lang="en-GB" sz="2400" dirty="0" smtClean="0">
                  <a:latin typeface="Gill Sans MT" pitchFamily="34" charset="0"/>
                </a:rPr>
                <a:t>To get star of the hour, you must:</a:t>
              </a:r>
            </a:p>
            <a:p>
              <a:pPr marL="2077200" lvl="1" indent="-342900">
                <a:spcAft>
                  <a:spcPts val="600"/>
                </a:spcAft>
                <a:buFont typeface="+mj-lt"/>
                <a:buAutoNum type="arabicPeriod"/>
              </a:pPr>
              <a:r>
                <a:rPr lang="en-GB" sz="2400" dirty="0" smtClean="0">
                  <a:latin typeface="Gill Sans MT" pitchFamily="34" charset="0"/>
                </a:rPr>
                <a:t>LOOK at the person who is speaking.</a:t>
              </a:r>
            </a:p>
            <a:p>
              <a:pPr marL="2077200" lvl="1" indent="-342900">
                <a:spcAft>
                  <a:spcPts val="600"/>
                </a:spcAft>
                <a:buFont typeface="+mj-lt"/>
                <a:buAutoNum type="arabicPeriod"/>
              </a:pPr>
              <a:r>
                <a:rPr lang="en-GB" sz="2400" dirty="0" smtClean="0">
                  <a:latin typeface="Gill Sans MT" pitchFamily="34" charset="0"/>
                </a:rPr>
                <a:t>Rehearse role play independently.</a:t>
              </a:r>
              <a:endParaRPr lang="en-GB" sz="2400" dirty="0">
                <a:latin typeface="Gill Sans MT" pitchFamily="34" charset="0"/>
              </a:endParaRPr>
            </a:p>
          </p:txBody>
        </p:sp>
      </p:grpSp>
      <p:sp>
        <p:nvSpPr>
          <p:cNvPr id="6" name="TextBox 5"/>
          <p:cNvSpPr txBox="1"/>
          <p:nvPr/>
        </p:nvSpPr>
        <p:spPr>
          <a:xfrm>
            <a:off x="107504" y="3212976"/>
            <a:ext cx="8928992" cy="830997"/>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Where can you find the most reliable source of news?</a:t>
            </a:r>
            <a:endParaRPr lang="en-GB" sz="2400" dirty="0">
              <a:latin typeface="Gill Sans MT" pitchFamily="34" charset="0"/>
            </a:endParaRPr>
          </a:p>
        </p:txBody>
      </p:sp>
      <p:sp>
        <p:nvSpPr>
          <p:cNvPr id="8" name="TextBox 7"/>
          <p:cNvSpPr txBox="1"/>
          <p:nvPr/>
        </p:nvSpPr>
        <p:spPr>
          <a:xfrm>
            <a:off x="107504" y="5013176"/>
            <a:ext cx="8928992" cy="1815882"/>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TUE 10</a:t>
            </a:r>
            <a:r>
              <a:rPr lang="en-GB" sz="2800" baseline="30000" dirty="0" smtClean="0">
                <a:latin typeface="Gill Sans MT" pitchFamily="34" charset="0"/>
              </a:rPr>
              <a:t>th</a:t>
            </a:r>
            <a:r>
              <a:rPr lang="en-GB" sz="2800" dirty="0" smtClean="0">
                <a:latin typeface="Gill Sans MT" pitchFamily="34" charset="0"/>
              </a:rPr>
              <a:t> FEB)</a:t>
            </a:r>
          </a:p>
          <a:p>
            <a:r>
              <a:rPr lang="en-GB" sz="2800" dirty="0" smtClean="0">
                <a:latin typeface="Gill Sans MT" pitchFamily="34" charset="0"/>
              </a:rPr>
              <a:t>Find two newspaper article covering the same story. Stick them onto one sheet and write a paragraph explaining the differences between them.</a:t>
            </a:r>
            <a:endParaRPr lang="en-GB" sz="2800" dirty="0">
              <a:latin typeface="Gill Sans MT" pitchFamily="34" charset="0"/>
            </a:endParaRPr>
          </a:p>
        </p:txBody>
      </p:sp>
    </p:spTree>
    <p:extLst>
      <p:ext uri="{BB962C8B-B14F-4D97-AF65-F5344CB8AC3E}">
        <p14:creationId xmlns:p14="http://schemas.microsoft.com/office/powerpoint/2010/main" val="6636404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Writing key challenge</a:t>
            </a:r>
            <a:endParaRPr lang="en-GB" dirty="0"/>
          </a:p>
        </p:txBody>
      </p:sp>
      <p:sp>
        <p:nvSpPr>
          <p:cNvPr id="3" name="Content Placeholder 2"/>
          <p:cNvSpPr>
            <a:spLocks noGrp="1"/>
          </p:cNvSpPr>
          <p:nvPr>
            <p:ph idx="1"/>
          </p:nvPr>
        </p:nvSpPr>
        <p:spPr/>
        <p:txBody>
          <a:bodyPr>
            <a:normAutofit fontScale="70000" lnSpcReduction="20000"/>
          </a:bodyPr>
          <a:lstStyle/>
          <a:p>
            <a:r>
              <a:rPr lang="en-GB" dirty="0">
                <a:solidFill>
                  <a:srgbClr val="FF0000"/>
                </a:solidFill>
              </a:rPr>
              <a:t>Write a news article </a:t>
            </a:r>
            <a:r>
              <a:rPr lang="en-GB" dirty="0" smtClean="0">
                <a:solidFill>
                  <a:srgbClr val="FF0000"/>
                </a:solidFill>
              </a:rPr>
              <a:t>about the events of Act </a:t>
            </a:r>
            <a:r>
              <a:rPr lang="en-GB" dirty="0">
                <a:solidFill>
                  <a:srgbClr val="FF0000"/>
                </a:solidFill>
              </a:rPr>
              <a:t>1 Scene </a:t>
            </a:r>
            <a:r>
              <a:rPr lang="en-GB" dirty="0" smtClean="0">
                <a:solidFill>
                  <a:srgbClr val="FF0000"/>
                </a:solidFill>
              </a:rPr>
              <a:t>1</a:t>
            </a:r>
          </a:p>
          <a:p>
            <a:pPr marL="0" indent="0">
              <a:buNone/>
            </a:pPr>
            <a:r>
              <a:rPr lang="en-GB" dirty="0" smtClean="0"/>
              <a:t>OR</a:t>
            </a:r>
          </a:p>
          <a:p>
            <a:r>
              <a:rPr lang="en-GB" dirty="0" smtClean="0">
                <a:solidFill>
                  <a:srgbClr val="FF0000"/>
                </a:solidFill>
              </a:rPr>
              <a:t>Write a news article about the events at the Capulet ball in Act 1 Scene 5</a:t>
            </a:r>
          </a:p>
          <a:p>
            <a:pPr marL="0" indent="0">
              <a:buNone/>
            </a:pPr>
            <a:r>
              <a:rPr lang="en-GB" b="1" u="sng" dirty="0" smtClean="0"/>
              <a:t>What I’m Looking For:</a:t>
            </a:r>
          </a:p>
          <a:p>
            <a:r>
              <a:rPr lang="en-GB" dirty="0" smtClean="0"/>
              <a:t>Short, clear sentences</a:t>
            </a:r>
          </a:p>
          <a:p>
            <a:r>
              <a:rPr lang="en-GB" dirty="0" smtClean="0"/>
              <a:t>Clear article structure (inverted pyramid) including headline</a:t>
            </a:r>
          </a:p>
          <a:p>
            <a:r>
              <a:rPr lang="en-GB" dirty="0" smtClean="0"/>
              <a:t>Information, not opinion</a:t>
            </a:r>
          </a:p>
          <a:p>
            <a:pPr marL="0" indent="0">
              <a:buNone/>
            </a:pPr>
            <a:r>
              <a:rPr lang="en-GB" b="1" u="sng" dirty="0" smtClean="0">
                <a:solidFill>
                  <a:srgbClr val="0070C0"/>
                </a:solidFill>
              </a:rPr>
              <a:t>Challenge: Can you…</a:t>
            </a:r>
          </a:p>
          <a:p>
            <a:r>
              <a:rPr lang="en-GB" dirty="0" smtClean="0">
                <a:solidFill>
                  <a:srgbClr val="0070C0"/>
                </a:solidFill>
              </a:rPr>
              <a:t>…write an article suited to a </a:t>
            </a:r>
            <a:r>
              <a:rPr lang="en-GB" u="sng" dirty="0" smtClean="0">
                <a:solidFill>
                  <a:srgbClr val="0070C0"/>
                </a:solidFill>
              </a:rPr>
              <a:t>tabloid</a:t>
            </a:r>
            <a:r>
              <a:rPr lang="en-GB" dirty="0" smtClean="0">
                <a:solidFill>
                  <a:srgbClr val="0070C0"/>
                </a:solidFill>
              </a:rPr>
              <a:t> or </a:t>
            </a:r>
            <a:r>
              <a:rPr lang="en-GB" u="sng" dirty="0" smtClean="0">
                <a:solidFill>
                  <a:srgbClr val="0070C0"/>
                </a:solidFill>
              </a:rPr>
              <a:t>broadsheet</a:t>
            </a:r>
            <a:r>
              <a:rPr lang="en-GB" dirty="0" smtClean="0">
                <a:solidFill>
                  <a:srgbClr val="0070C0"/>
                </a:solidFill>
              </a:rPr>
              <a:t> newspaper?</a:t>
            </a:r>
          </a:p>
          <a:p>
            <a:r>
              <a:rPr lang="en-GB" dirty="0" smtClean="0">
                <a:solidFill>
                  <a:srgbClr val="0070C0"/>
                </a:solidFill>
              </a:rPr>
              <a:t>…write an article for a newspaper that </a:t>
            </a:r>
            <a:r>
              <a:rPr lang="en-GB" u="sng" dirty="0" smtClean="0">
                <a:solidFill>
                  <a:srgbClr val="0070C0"/>
                </a:solidFill>
              </a:rPr>
              <a:t>supports the </a:t>
            </a:r>
            <a:r>
              <a:rPr lang="en-GB" u="sng" dirty="0" err="1" smtClean="0">
                <a:solidFill>
                  <a:srgbClr val="0070C0"/>
                </a:solidFill>
              </a:rPr>
              <a:t>Montagues</a:t>
            </a:r>
            <a:r>
              <a:rPr lang="en-GB" u="sng" dirty="0" smtClean="0">
                <a:solidFill>
                  <a:srgbClr val="0070C0"/>
                </a:solidFill>
              </a:rPr>
              <a:t> or the </a:t>
            </a:r>
            <a:r>
              <a:rPr lang="en-GB" u="sng" dirty="0" err="1" smtClean="0">
                <a:solidFill>
                  <a:srgbClr val="0070C0"/>
                </a:solidFill>
              </a:rPr>
              <a:t>Capulets</a:t>
            </a:r>
            <a:r>
              <a:rPr lang="en-GB" dirty="0" smtClean="0">
                <a:solidFill>
                  <a:srgbClr val="0070C0"/>
                </a:solidFill>
              </a:rPr>
              <a:t>?</a:t>
            </a:r>
          </a:p>
          <a:p>
            <a:r>
              <a:rPr lang="en-GB" dirty="0" smtClean="0">
                <a:solidFill>
                  <a:srgbClr val="0070C0"/>
                </a:solidFill>
              </a:rPr>
              <a:t>…write an article for a </a:t>
            </a:r>
            <a:r>
              <a:rPr lang="en-GB" u="sng" dirty="0" smtClean="0">
                <a:solidFill>
                  <a:srgbClr val="0070C0"/>
                </a:solidFill>
              </a:rPr>
              <a:t>right wing</a:t>
            </a:r>
            <a:r>
              <a:rPr lang="en-GB" dirty="0" smtClean="0">
                <a:solidFill>
                  <a:srgbClr val="0070C0"/>
                </a:solidFill>
              </a:rPr>
              <a:t> or </a:t>
            </a:r>
            <a:r>
              <a:rPr lang="en-GB" u="sng" dirty="0" smtClean="0">
                <a:solidFill>
                  <a:srgbClr val="0070C0"/>
                </a:solidFill>
              </a:rPr>
              <a:t>left wing</a:t>
            </a:r>
            <a:r>
              <a:rPr lang="en-GB" dirty="0" smtClean="0">
                <a:solidFill>
                  <a:srgbClr val="0070C0"/>
                </a:solidFill>
              </a:rPr>
              <a:t> newspaper?</a:t>
            </a:r>
          </a:p>
        </p:txBody>
      </p:sp>
      <p:sp>
        <p:nvSpPr>
          <p:cNvPr id="6" name="TextBox 5"/>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write a newspaper </a:t>
            </a:r>
            <a:r>
              <a:rPr lang="en-GB" dirty="0" smtClean="0">
                <a:latin typeface="Gill Sans MT" pitchFamily="34" charset="0"/>
              </a:rPr>
              <a:t>article?</a:t>
            </a:r>
            <a:endParaRPr lang="en-GB" dirty="0"/>
          </a:p>
        </p:txBody>
      </p:sp>
    </p:spTree>
    <p:controls>
      <mc:AlternateContent xmlns:mc="http://schemas.openxmlformats.org/markup-compatibility/2006">
        <mc:Choice xmlns:v="urn:schemas-microsoft-com:vml" Requires="v">
          <p:control spid="2091" name="ShockwaveFlash1" r:id="rId2" imgW="8495238" imgH="4608305"/>
        </mc:Choice>
        <mc:Fallback>
          <p:control name="ShockwaveFlash1" r:id="rId2" imgW="8495238" imgH="4608305">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7092950" y="404813"/>
                  <a:ext cx="1943100" cy="11525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8758817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err="1" smtClean="0">
                <a:latin typeface="Gill Sans MT" pitchFamily="34" charset="0"/>
              </a:rPr>
              <a:t>Mercutio</a:t>
            </a:r>
            <a:r>
              <a:rPr lang="en-GB" sz="2800" u="sng" dirty="0" smtClean="0">
                <a:latin typeface="Gill Sans MT" pitchFamily="34" charset="0"/>
              </a:rPr>
              <a:t> the joker</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comment on a character in performance?</a:t>
            </a:r>
            <a:endParaRPr lang="en-GB" sz="2800" u="sng" dirty="0">
              <a:latin typeface="Gill Sans MT" pitchFamily="34" charset="0"/>
            </a:endParaRPr>
          </a:p>
        </p:txBody>
      </p:sp>
      <p:grpSp>
        <p:nvGrpSpPr>
          <p:cNvPr id="5" name="Group 4"/>
          <p:cNvGrpSpPr/>
          <p:nvPr/>
        </p:nvGrpSpPr>
        <p:grpSpPr>
          <a:xfrm>
            <a:off x="1054248" y="1484784"/>
            <a:ext cx="7035503" cy="1512008"/>
            <a:chOff x="539552" y="2348880"/>
            <a:chExt cx="7035503" cy="1512008"/>
          </a:xfrm>
        </p:grpSpPr>
        <p:sp>
          <p:nvSpPr>
            <p:cNvPr id="3" name="5-Point Star 2"/>
            <p:cNvSpPr/>
            <p:nvPr/>
          </p:nvSpPr>
          <p:spPr>
            <a:xfrm>
              <a:off x="611560" y="2420888"/>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39552" y="2348880"/>
              <a:ext cx="7035503" cy="1354217"/>
            </a:xfrm>
            <a:prstGeom prst="rect">
              <a:avLst/>
            </a:prstGeom>
            <a:noFill/>
            <a:ln w="28575">
              <a:solidFill>
                <a:srgbClr val="0070C0"/>
              </a:solidFill>
            </a:ln>
          </p:spPr>
          <p:txBody>
            <a:bodyPr wrap="square" rtlCol="0">
              <a:spAutoFit/>
            </a:bodyPr>
            <a:lstStyle/>
            <a:p>
              <a:pPr marL="2077200" lvl="1">
                <a:spcAft>
                  <a:spcPts val="600"/>
                </a:spcAft>
              </a:pPr>
              <a:r>
                <a:rPr lang="en-GB" sz="2400" dirty="0" smtClean="0">
                  <a:latin typeface="Gill Sans MT" pitchFamily="34" charset="0"/>
                </a:rPr>
                <a:t>To get star of the hour, you must:</a:t>
              </a:r>
            </a:p>
            <a:p>
              <a:pPr marL="2077200" lvl="1" indent="-342900">
                <a:spcAft>
                  <a:spcPts val="600"/>
                </a:spcAft>
                <a:buFont typeface="+mj-lt"/>
                <a:buAutoNum type="arabicPeriod"/>
              </a:pPr>
              <a:r>
                <a:rPr lang="en-GB" sz="2400" dirty="0" smtClean="0">
                  <a:latin typeface="Gill Sans MT" pitchFamily="34" charset="0"/>
                </a:rPr>
                <a:t>LOOK at the person who is speaking.</a:t>
              </a:r>
            </a:p>
            <a:p>
              <a:pPr marL="2077200" lvl="1" indent="-342900">
                <a:spcAft>
                  <a:spcPts val="600"/>
                </a:spcAft>
                <a:buFont typeface="+mj-lt"/>
                <a:buAutoNum type="arabicPeriod"/>
              </a:pPr>
              <a:r>
                <a:rPr lang="en-GB" sz="2400" dirty="0" smtClean="0">
                  <a:latin typeface="Gill Sans MT" pitchFamily="34" charset="0"/>
                </a:rPr>
                <a:t>Rehearse role play independently.</a:t>
              </a:r>
              <a:endParaRPr lang="en-GB" sz="2400" dirty="0">
                <a:latin typeface="Gill Sans MT" pitchFamily="34" charset="0"/>
              </a:endParaRPr>
            </a:p>
          </p:txBody>
        </p:sp>
      </p:grpSp>
      <p:sp>
        <p:nvSpPr>
          <p:cNvPr id="6" name="TextBox 5"/>
          <p:cNvSpPr txBox="1"/>
          <p:nvPr/>
        </p:nvSpPr>
        <p:spPr>
          <a:xfrm>
            <a:off x="107504" y="3212976"/>
            <a:ext cx="8928992" cy="461665"/>
          </a:xfrm>
          <a:prstGeom prst="rect">
            <a:avLst/>
          </a:prstGeom>
          <a:noFill/>
        </p:spPr>
        <p:txBody>
          <a:bodyPr wrap="square" rtlCol="0">
            <a:spAutoFit/>
          </a:bodyPr>
          <a:lstStyle/>
          <a:p>
            <a:r>
              <a:rPr lang="en-GB" sz="2400" dirty="0" smtClean="0">
                <a:latin typeface="Gill Sans MT" pitchFamily="34" charset="0"/>
              </a:rPr>
              <a:t>STARTER: What do we mean when we call someone a ‘joker’?</a:t>
            </a:r>
          </a:p>
        </p:txBody>
      </p:sp>
      <p:sp>
        <p:nvSpPr>
          <p:cNvPr id="8" name="TextBox 7"/>
          <p:cNvSpPr txBox="1"/>
          <p:nvPr/>
        </p:nvSpPr>
        <p:spPr>
          <a:xfrm>
            <a:off x="107504" y="5013176"/>
            <a:ext cx="8928992" cy="1815882"/>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TUE 10</a:t>
            </a:r>
            <a:r>
              <a:rPr lang="en-GB" sz="2800" baseline="30000" dirty="0" smtClean="0">
                <a:latin typeface="Gill Sans MT" pitchFamily="34" charset="0"/>
              </a:rPr>
              <a:t>th</a:t>
            </a:r>
            <a:r>
              <a:rPr lang="en-GB" sz="2800" dirty="0" smtClean="0">
                <a:latin typeface="Gill Sans MT" pitchFamily="34" charset="0"/>
              </a:rPr>
              <a:t> FEB)</a:t>
            </a:r>
          </a:p>
          <a:p>
            <a:r>
              <a:rPr lang="en-GB" sz="2800" dirty="0" smtClean="0">
                <a:latin typeface="Gill Sans MT" pitchFamily="34" charset="0"/>
              </a:rPr>
              <a:t>Find two newspaper article covering the same story. Stick them onto one sheet and write a paragraph explaining the differences between them.</a:t>
            </a:r>
            <a:endParaRPr lang="en-GB" sz="2800" dirty="0">
              <a:latin typeface="Gill Sans MT" pitchFamily="34" charset="0"/>
            </a:endParaRPr>
          </a:p>
        </p:txBody>
      </p:sp>
    </p:spTree>
    <p:extLst>
      <p:ext uri="{BB962C8B-B14F-4D97-AF65-F5344CB8AC3E}">
        <p14:creationId xmlns:p14="http://schemas.microsoft.com/office/powerpoint/2010/main" val="1353252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play so far</a:t>
            </a:r>
            <a:endParaRPr lang="en-GB" dirty="0"/>
          </a:p>
        </p:txBody>
      </p:sp>
      <p:sp>
        <p:nvSpPr>
          <p:cNvPr id="3" name="Content Placeholder 2"/>
          <p:cNvSpPr>
            <a:spLocks noGrp="1"/>
          </p:cNvSpPr>
          <p:nvPr>
            <p:ph idx="1"/>
          </p:nvPr>
        </p:nvSpPr>
        <p:spPr/>
        <p:txBody>
          <a:bodyPr>
            <a:normAutofit lnSpcReduction="10000"/>
          </a:bodyPr>
          <a:lstStyle/>
          <a:p>
            <a:r>
              <a:rPr lang="en-GB" dirty="0" smtClean="0"/>
              <a:t>Prologue</a:t>
            </a:r>
          </a:p>
          <a:p>
            <a:r>
              <a:rPr lang="en-GB" dirty="0" smtClean="0"/>
              <a:t>A1S1 – street brawl and Romeo in love</a:t>
            </a:r>
          </a:p>
          <a:p>
            <a:r>
              <a:rPr lang="en-GB" dirty="0" smtClean="0"/>
              <a:t>A1S2 – Capulet arranges a marriage for Juliet, Romeo and </a:t>
            </a:r>
            <a:r>
              <a:rPr lang="en-GB" dirty="0" err="1" smtClean="0"/>
              <a:t>Benvolio</a:t>
            </a:r>
            <a:r>
              <a:rPr lang="en-GB" dirty="0" smtClean="0"/>
              <a:t> find an invitation to the Capulet ball</a:t>
            </a:r>
          </a:p>
          <a:p>
            <a:r>
              <a:rPr lang="en-GB" dirty="0" smtClean="0"/>
              <a:t>A1S3 – Juliet and her mother prepare for the ball</a:t>
            </a:r>
          </a:p>
          <a:p>
            <a:r>
              <a:rPr lang="en-GB" dirty="0" smtClean="0"/>
              <a:t>A1S4 – the </a:t>
            </a:r>
            <a:r>
              <a:rPr lang="en-GB" dirty="0" err="1" smtClean="0"/>
              <a:t>Montagues</a:t>
            </a:r>
            <a:r>
              <a:rPr lang="en-GB" dirty="0" smtClean="0"/>
              <a:t> sneak into the Capulet ball in disguise</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identify and analyse imagery?</a:t>
            </a:r>
            <a:endParaRPr lang="en-GB" dirty="0"/>
          </a:p>
        </p:txBody>
      </p:sp>
    </p:spTree>
    <p:extLst>
      <p:ext uri="{BB962C8B-B14F-4D97-AF65-F5344CB8AC3E}">
        <p14:creationId xmlns:p14="http://schemas.microsoft.com/office/powerpoint/2010/main" val="16368931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My expectations</a:t>
            </a:r>
            <a:endParaRPr lang="en-GB" dirty="0"/>
          </a:p>
        </p:txBody>
      </p:sp>
      <p:sp>
        <p:nvSpPr>
          <p:cNvPr id="3" name="Content Placeholder 2"/>
          <p:cNvSpPr>
            <a:spLocks noGrp="1"/>
          </p:cNvSpPr>
          <p:nvPr>
            <p:ph idx="1"/>
          </p:nvPr>
        </p:nvSpPr>
        <p:spPr/>
        <p:txBody>
          <a:bodyPr/>
          <a:lstStyle/>
          <a:p>
            <a:r>
              <a:rPr lang="en-GB" dirty="0" smtClean="0"/>
              <a:t>Be on time!</a:t>
            </a:r>
          </a:p>
          <a:p>
            <a:r>
              <a:rPr lang="en-GB" dirty="0" smtClean="0"/>
              <a:t>Always have a </a:t>
            </a:r>
            <a:r>
              <a:rPr lang="en-GB" u="sng" dirty="0" smtClean="0"/>
              <a:t>pen</a:t>
            </a:r>
            <a:r>
              <a:rPr lang="en-GB" dirty="0" smtClean="0"/>
              <a:t>, </a:t>
            </a:r>
            <a:r>
              <a:rPr lang="en-GB" u="sng" dirty="0" smtClean="0"/>
              <a:t>planner</a:t>
            </a:r>
            <a:r>
              <a:rPr lang="en-GB" dirty="0" smtClean="0"/>
              <a:t> and </a:t>
            </a:r>
            <a:r>
              <a:rPr lang="en-GB" u="sng" dirty="0" smtClean="0">
                <a:solidFill>
                  <a:srgbClr val="FF0000"/>
                </a:solidFill>
              </a:rPr>
              <a:t>reading book</a:t>
            </a:r>
            <a:r>
              <a:rPr lang="en-GB" dirty="0" smtClean="0"/>
              <a:t>.</a:t>
            </a:r>
          </a:p>
          <a:p>
            <a:r>
              <a:rPr lang="en-GB" dirty="0" smtClean="0"/>
              <a:t>Keep your exercise book neat.</a:t>
            </a:r>
          </a:p>
          <a:p>
            <a:r>
              <a:rPr lang="en-GB" dirty="0" smtClean="0"/>
              <a:t>Take turns to talk.</a:t>
            </a:r>
          </a:p>
        </p:txBody>
      </p:sp>
    </p:spTree>
    <p:extLst>
      <p:ext uri="{BB962C8B-B14F-4D97-AF65-F5344CB8AC3E}">
        <p14:creationId xmlns:p14="http://schemas.microsoft.com/office/powerpoint/2010/main" val="12475224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mtClean="0"/>
              <a:t>Mercutio</a:t>
            </a:r>
            <a:endParaRPr lang="en-GB" dirty="0"/>
          </a:p>
        </p:txBody>
      </p:sp>
      <p:sp>
        <p:nvSpPr>
          <p:cNvPr id="3" name="Content Placeholder 2"/>
          <p:cNvSpPr>
            <a:spLocks noGrp="1"/>
          </p:cNvSpPr>
          <p:nvPr>
            <p:ph idx="1"/>
          </p:nvPr>
        </p:nvSpPr>
        <p:spPr/>
        <p:txBody>
          <a:bodyPr>
            <a:normAutofit/>
          </a:bodyPr>
          <a:lstStyle/>
          <a:p>
            <a:r>
              <a:rPr lang="en-GB" dirty="0" err="1" smtClean="0"/>
              <a:t>Mercutio</a:t>
            </a:r>
            <a:r>
              <a:rPr lang="en-GB" dirty="0" smtClean="0"/>
              <a:t> is Romeo’s friend.</a:t>
            </a:r>
          </a:p>
          <a:p>
            <a:r>
              <a:rPr lang="en-GB" dirty="0" smtClean="0"/>
              <a:t>He is not a Montague, although he is friends with them. </a:t>
            </a:r>
            <a:r>
              <a:rPr lang="en-GB" dirty="0" err="1" smtClean="0"/>
              <a:t>Mercutio</a:t>
            </a:r>
            <a:r>
              <a:rPr lang="en-GB" dirty="0" smtClean="0"/>
              <a:t> is related to the Prince.</a:t>
            </a:r>
          </a:p>
          <a:p>
            <a:r>
              <a:rPr lang="en-GB" dirty="0" smtClean="0"/>
              <a:t>He is a larger-than-life character who makes a lot of bawdy jokes </a:t>
            </a:r>
            <a:r>
              <a:rPr lang="en-GB" i="1" dirty="0" smtClean="0"/>
              <a:t>(bawdy = humorously indecent, by making sexual jokes for example)</a:t>
            </a:r>
          </a:p>
        </p:txBody>
      </p:sp>
      <p:sp>
        <p:nvSpPr>
          <p:cNvPr id="6" name="TextBox 5"/>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comment on a character in performance?</a:t>
            </a:r>
            <a:endParaRPr lang="en-GB" dirty="0"/>
          </a:p>
        </p:txBody>
      </p:sp>
    </p:spTree>
    <p:extLst>
      <p:ext uri="{BB962C8B-B14F-4D97-AF65-F5344CB8AC3E}">
        <p14:creationId xmlns:p14="http://schemas.microsoft.com/office/powerpoint/2010/main" val="6490583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err="1" smtClean="0"/>
              <a:t>Mercutio</a:t>
            </a:r>
            <a:r>
              <a:rPr lang="en-GB" dirty="0" smtClean="0"/>
              <a:t> on the way to the party</a:t>
            </a:r>
            <a:endParaRPr lang="en-GB" dirty="0"/>
          </a:p>
        </p:txBody>
      </p:sp>
      <p:sp>
        <p:nvSpPr>
          <p:cNvPr id="3" name="Content Placeholder 2"/>
          <p:cNvSpPr>
            <a:spLocks noGrp="1"/>
          </p:cNvSpPr>
          <p:nvPr>
            <p:ph idx="1"/>
          </p:nvPr>
        </p:nvSpPr>
        <p:spPr/>
        <p:txBody>
          <a:bodyPr>
            <a:normAutofit/>
          </a:bodyPr>
          <a:lstStyle/>
          <a:p>
            <a:r>
              <a:rPr lang="en-GB" dirty="0"/>
              <a:t>Nay, gentle Romeo, we must have you dance.</a:t>
            </a:r>
          </a:p>
          <a:p>
            <a:r>
              <a:rPr lang="en-GB" dirty="0" smtClean="0"/>
              <a:t>You </a:t>
            </a:r>
            <a:r>
              <a:rPr lang="en-GB" dirty="0"/>
              <a:t>are a lover; borrow Cupid's </a:t>
            </a:r>
            <a:r>
              <a:rPr lang="en-GB" dirty="0" smtClean="0"/>
              <a:t>wings,</a:t>
            </a:r>
            <a:br>
              <a:rPr lang="en-GB" dirty="0" smtClean="0"/>
            </a:br>
            <a:r>
              <a:rPr lang="en-GB" dirty="0" smtClean="0"/>
              <a:t>And </a:t>
            </a:r>
            <a:r>
              <a:rPr lang="en-GB" dirty="0"/>
              <a:t>soar with them above a common bound</a:t>
            </a:r>
            <a:r>
              <a:rPr lang="en-GB" dirty="0" smtClean="0"/>
              <a:t>.</a:t>
            </a:r>
          </a:p>
          <a:p>
            <a:r>
              <a:rPr lang="en-GB" dirty="0"/>
              <a:t>If love be rough with you, be rough with love;</a:t>
            </a:r>
            <a:br>
              <a:rPr lang="en-GB" dirty="0"/>
            </a:br>
            <a:r>
              <a:rPr lang="en-GB" dirty="0"/>
              <a:t>Prick love for pricking, and you beat love down</a:t>
            </a:r>
            <a:r>
              <a:rPr lang="en-GB" dirty="0" smtClean="0"/>
              <a:t>.</a:t>
            </a:r>
          </a:p>
          <a:p>
            <a:pPr marL="0" indent="0">
              <a:buNone/>
            </a:pPr>
            <a:r>
              <a:rPr lang="en-GB" dirty="0" smtClean="0">
                <a:solidFill>
                  <a:srgbClr val="FF0000"/>
                </a:solidFill>
              </a:rPr>
              <a:t>What is </a:t>
            </a:r>
            <a:r>
              <a:rPr lang="en-GB" dirty="0" err="1" smtClean="0">
                <a:solidFill>
                  <a:srgbClr val="FF0000"/>
                </a:solidFill>
              </a:rPr>
              <a:t>Mercutio</a:t>
            </a:r>
            <a:r>
              <a:rPr lang="en-GB" dirty="0" smtClean="0">
                <a:solidFill>
                  <a:srgbClr val="FF0000"/>
                </a:solidFill>
              </a:rPr>
              <a:t> saying to Romeo in each of these quotes?</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comment on a character in performance?</a:t>
            </a:r>
            <a:endParaRPr lang="en-GB" dirty="0"/>
          </a:p>
        </p:txBody>
      </p:sp>
    </p:spTree>
    <p:extLst>
      <p:ext uri="{BB962C8B-B14F-4D97-AF65-F5344CB8AC3E}">
        <p14:creationId xmlns:p14="http://schemas.microsoft.com/office/powerpoint/2010/main" val="7549038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err="1" smtClean="0"/>
              <a:t>Mercutio’s</a:t>
            </a:r>
            <a:r>
              <a:rPr lang="en-GB" dirty="0" smtClean="0"/>
              <a:t> views on dreams</a:t>
            </a:r>
            <a:endParaRPr lang="en-GB" dirty="0"/>
          </a:p>
        </p:txBody>
      </p:sp>
      <p:sp>
        <p:nvSpPr>
          <p:cNvPr id="3" name="Content Placeholder 2"/>
          <p:cNvSpPr>
            <a:spLocks noGrp="1"/>
          </p:cNvSpPr>
          <p:nvPr>
            <p:ph idx="1"/>
          </p:nvPr>
        </p:nvSpPr>
        <p:spPr/>
        <p:txBody>
          <a:bodyPr>
            <a:normAutofit/>
          </a:bodyPr>
          <a:lstStyle/>
          <a:p>
            <a:r>
              <a:rPr lang="en-GB" dirty="0" err="1" smtClean="0"/>
              <a:t>Mercutio</a:t>
            </a:r>
            <a:r>
              <a:rPr lang="en-GB" dirty="0" smtClean="0"/>
              <a:t> is Romeo’s friend.</a:t>
            </a:r>
          </a:p>
          <a:p>
            <a:r>
              <a:rPr lang="en-GB" dirty="0" smtClean="0"/>
              <a:t>He is not a Montague, although he is friends with them. </a:t>
            </a:r>
            <a:r>
              <a:rPr lang="en-GB" dirty="0" err="1" smtClean="0"/>
              <a:t>Mercutio</a:t>
            </a:r>
            <a:r>
              <a:rPr lang="en-GB" dirty="0" smtClean="0"/>
              <a:t> is related to the Prince.</a:t>
            </a:r>
          </a:p>
          <a:p>
            <a:r>
              <a:rPr lang="en-GB" dirty="0" smtClean="0"/>
              <a:t>He is a larger-than-life character who makes a lot of bawdy jokes </a:t>
            </a:r>
            <a:r>
              <a:rPr lang="en-GB" i="1" dirty="0" smtClean="0"/>
              <a:t>(bawdy = humorously indecent, by making sexual jokes for example)</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comment on a character in performance?</a:t>
            </a:r>
            <a:endParaRPr lang="en-GB" dirty="0"/>
          </a:p>
        </p:txBody>
      </p:sp>
    </p:spTree>
    <p:extLst>
      <p:ext uri="{BB962C8B-B14F-4D97-AF65-F5344CB8AC3E}">
        <p14:creationId xmlns:p14="http://schemas.microsoft.com/office/powerpoint/2010/main" val="336312356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Marking codes</a:t>
            </a:r>
            <a:endParaRPr lang="en-GB"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GB" dirty="0" smtClean="0"/>
              <a:t>Concise, clear sentences.</a:t>
            </a:r>
          </a:p>
          <a:p>
            <a:pPr marL="514350" indent="-514350">
              <a:buFont typeface="+mj-lt"/>
              <a:buAutoNum type="arabicPeriod"/>
            </a:pPr>
            <a:r>
              <a:rPr lang="en-GB" dirty="0" smtClean="0"/>
              <a:t>Clear article structure using ‘inverted pyramid’ to put most important information first.</a:t>
            </a:r>
          </a:p>
          <a:p>
            <a:pPr marL="514350" indent="-514350">
              <a:buFont typeface="+mj-lt"/>
              <a:buAutoNum type="arabicPeriod"/>
            </a:pPr>
            <a:r>
              <a:rPr lang="en-GB" dirty="0" smtClean="0"/>
              <a:t>Good use of language to affect the reader, with a strong personal voice.</a:t>
            </a:r>
          </a:p>
          <a:p>
            <a:pPr marL="514350" indent="-514350">
              <a:buFont typeface="+mj-lt"/>
              <a:buAutoNum type="arabicPeriod"/>
            </a:pPr>
            <a:r>
              <a:rPr lang="en-GB" dirty="0" smtClean="0"/>
              <a:t>Broad range of interesting </a:t>
            </a:r>
            <a:r>
              <a:rPr lang="en-GB" dirty="0" err="1" smtClean="0"/>
              <a:t>infoarmation</a:t>
            </a:r>
            <a:endParaRPr lang="en-GB" dirty="0" smtClean="0"/>
          </a:p>
        </p:txBody>
      </p:sp>
    </p:spTree>
    <p:extLst>
      <p:ext uri="{BB962C8B-B14F-4D97-AF65-F5344CB8AC3E}">
        <p14:creationId xmlns:p14="http://schemas.microsoft.com/office/powerpoint/2010/main" val="13974622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The balcony scene</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analyse a still image?</a:t>
            </a:r>
            <a:endParaRPr lang="en-GB" sz="2800" u="sng" dirty="0">
              <a:latin typeface="Gill Sans MT" pitchFamily="34" charset="0"/>
            </a:endParaRPr>
          </a:p>
        </p:txBody>
      </p:sp>
      <p:sp>
        <p:nvSpPr>
          <p:cNvPr id="3" name="5-Point Star 2"/>
          <p:cNvSpPr/>
          <p:nvPr/>
        </p:nvSpPr>
        <p:spPr>
          <a:xfrm>
            <a:off x="1342280" y="1783456"/>
            <a:ext cx="637432" cy="6374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54248" y="1484784"/>
            <a:ext cx="7035503" cy="1169551"/>
          </a:xfrm>
          <a:prstGeom prst="rect">
            <a:avLst/>
          </a:prstGeom>
          <a:noFill/>
          <a:ln w="28575">
            <a:solidFill>
              <a:srgbClr val="0070C0"/>
            </a:solidFill>
          </a:ln>
        </p:spPr>
        <p:txBody>
          <a:bodyPr wrap="square" rtlCol="0">
            <a:spAutoFit/>
          </a:bodyPr>
          <a:lstStyle/>
          <a:p>
            <a:pPr marL="1800000" lvl="1">
              <a:spcAft>
                <a:spcPts val="600"/>
              </a:spcAft>
            </a:pPr>
            <a:r>
              <a:rPr lang="en-GB" dirty="0" smtClean="0">
                <a:latin typeface="Gill Sans MT" pitchFamily="34" charset="0"/>
              </a:rPr>
              <a:t>To get star of the hour, you must:</a:t>
            </a:r>
          </a:p>
          <a:p>
            <a:pPr marL="1800000" lvl="1" indent="-342900">
              <a:spcAft>
                <a:spcPts val="600"/>
              </a:spcAft>
              <a:buFont typeface="+mj-lt"/>
              <a:buAutoNum type="arabicPeriod"/>
            </a:pPr>
            <a:r>
              <a:rPr lang="en-GB" dirty="0" smtClean="0">
                <a:latin typeface="Gill Sans MT" pitchFamily="34" charset="0"/>
              </a:rPr>
              <a:t>LOOK at the person who is speaking.</a:t>
            </a:r>
          </a:p>
          <a:p>
            <a:pPr marL="1800000" lvl="1" indent="-342900">
              <a:spcAft>
                <a:spcPts val="600"/>
              </a:spcAft>
              <a:buFont typeface="+mj-lt"/>
              <a:buAutoNum type="arabicPeriod"/>
            </a:pPr>
            <a:r>
              <a:rPr lang="en-GB" dirty="0" smtClean="0">
                <a:latin typeface="Gill Sans MT" pitchFamily="34" charset="0"/>
              </a:rPr>
              <a:t>Contribute maturely to pair and class discussions</a:t>
            </a:r>
            <a:r>
              <a:rPr lang="en-GB" sz="2400" dirty="0" smtClean="0">
                <a:latin typeface="Gill Sans MT" pitchFamily="34" charset="0"/>
              </a:rPr>
              <a:t>.</a:t>
            </a:r>
            <a:endParaRPr lang="en-GB" sz="2400" dirty="0">
              <a:latin typeface="Gill Sans MT" pitchFamily="34" charset="0"/>
            </a:endParaRPr>
          </a:p>
        </p:txBody>
      </p:sp>
      <p:sp>
        <p:nvSpPr>
          <p:cNvPr id="6" name="TextBox 5"/>
          <p:cNvSpPr txBox="1"/>
          <p:nvPr/>
        </p:nvSpPr>
        <p:spPr>
          <a:xfrm>
            <a:off x="107504" y="2636912"/>
            <a:ext cx="8928992" cy="830997"/>
          </a:xfrm>
          <a:prstGeom prst="rect">
            <a:avLst/>
          </a:prstGeom>
          <a:noFill/>
        </p:spPr>
        <p:txBody>
          <a:bodyPr wrap="square" rtlCol="0">
            <a:spAutoFit/>
          </a:bodyPr>
          <a:lstStyle/>
          <a:p>
            <a:r>
              <a:rPr lang="en-GB" sz="2400" dirty="0" smtClean="0">
                <a:latin typeface="Gill Sans MT" pitchFamily="34" charset="0"/>
              </a:rPr>
              <a:t>STARTER: What are the </a:t>
            </a:r>
            <a:r>
              <a:rPr lang="en-GB" sz="2400" u="sng" dirty="0" smtClean="0">
                <a:latin typeface="Gill Sans MT" pitchFamily="34" charset="0"/>
              </a:rPr>
              <a:t>similarities</a:t>
            </a:r>
            <a:r>
              <a:rPr lang="en-GB" sz="2400" dirty="0" smtClean="0">
                <a:latin typeface="Gill Sans MT" pitchFamily="34" charset="0"/>
              </a:rPr>
              <a:t> and </a:t>
            </a:r>
            <a:r>
              <a:rPr lang="en-GB" sz="2400" u="sng" dirty="0" smtClean="0">
                <a:latin typeface="Gill Sans MT" pitchFamily="34" charset="0"/>
              </a:rPr>
              <a:t>differences</a:t>
            </a:r>
            <a:r>
              <a:rPr lang="en-GB" sz="2400" dirty="0" smtClean="0">
                <a:latin typeface="Gill Sans MT" pitchFamily="34" charset="0"/>
              </a:rPr>
              <a:t> between these pictures?</a:t>
            </a:r>
          </a:p>
        </p:txBody>
      </p:sp>
      <p:sp>
        <p:nvSpPr>
          <p:cNvPr id="8" name="TextBox 7"/>
          <p:cNvSpPr txBox="1"/>
          <p:nvPr/>
        </p:nvSpPr>
        <p:spPr>
          <a:xfrm>
            <a:off x="107504" y="6237312"/>
            <a:ext cx="8928992" cy="523220"/>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Tue 3</a:t>
            </a:r>
            <a:r>
              <a:rPr lang="en-GB" sz="2800" baseline="30000" dirty="0" smtClean="0">
                <a:latin typeface="Gill Sans MT" pitchFamily="34" charset="0"/>
              </a:rPr>
              <a:t>rd</a:t>
            </a:r>
            <a:r>
              <a:rPr lang="en-GB" sz="2800" dirty="0" smtClean="0">
                <a:latin typeface="Gill Sans MT" pitchFamily="34" charset="0"/>
              </a:rPr>
              <a:t> March) - </a:t>
            </a:r>
            <a:r>
              <a:rPr lang="en-GB" sz="2800" dirty="0" err="1" smtClean="0">
                <a:latin typeface="Gill Sans MT" pitchFamily="34" charset="0"/>
              </a:rPr>
              <a:t>SAMlearning</a:t>
            </a:r>
            <a:endParaRPr lang="en-GB" sz="2800" dirty="0" smtClean="0">
              <a:latin typeface="Gill Sans MT" pitchFamily="34" charset="0"/>
            </a:endParaRPr>
          </a:p>
        </p:txBody>
      </p: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8444" y="3356992"/>
            <a:ext cx="7447111" cy="2802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40856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3">
            <a:hlinkClick r:id="rId2"/>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43049" y="1556792"/>
            <a:ext cx="8057902" cy="4431536"/>
          </a:xfrm>
          <a:prstGeom prst="rect">
            <a:avLst/>
          </a:prstGeom>
        </p:spPr>
      </p:pic>
      <p:pic>
        <p:nvPicPr>
          <p:cNvPr id="11"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72057" y="3415171"/>
            <a:ext cx="2664439" cy="332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341" y="3583886"/>
            <a:ext cx="2342115" cy="318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1800" y="2175262"/>
            <a:ext cx="4056787" cy="319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457200" y="274638"/>
            <a:ext cx="8229600"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sz="4000" dirty="0" smtClean="0"/>
              <a:t>What do these images suggest about Romeo and Juliet’s relationship?</a:t>
            </a:r>
            <a:endParaRPr lang="en-GB" sz="4000" dirty="0"/>
          </a:p>
        </p:txBody>
      </p:sp>
      <p:sp>
        <p:nvSpPr>
          <p:cNvPr id="9" name="TextBox 8"/>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a still image?</a:t>
            </a:r>
            <a:endParaRPr lang="en-GB" dirty="0"/>
          </a:p>
        </p:txBody>
      </p:sp>
    </p:spTree>
    <p:extLst>
      <p:ext uri="{BB962C8B-B14F-4D97-AF65-F5344CB8AC3E}">
        <p14:creationId xmlns:p14="http://schemas.microsoft.com/office/powerpoint/2010/main" val="3210263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Look at the image you have been given</a:t>
            </a:r>
            <a:endParaRPr lang="en-GB" dirty="0"/>
          </a:p>
        </p:txBody>
      </p:sp>
      <p:sp>
        <p:nvSpPr>
          <p:cNvPr id="3" name="Content Placeholder 2"/>
          <p:cNvSpPr>
            <a:spLocks noGrp="1"/>
          </p:cNvSpPr>
          <p:nvPr>
            <p:ph idx="1"/>
          </p:nvPr>
        </p:nvSpPr>
        <p:spPr/>
        <p:txBody>
          <a:bodyPr>
            <a:normAutofit/>
          </a:bodyPr>
          <a:lstStyle/>
          <a:p>
            <a:r>
              <a:rPr lang="en-GB" dirty="0" smtClean="0"/>
              <a:t>Describe and annotate what you can see</a:t>
            </a:r>
          </a:p>
          <a:p>
            <a:pPr lvl="1"/>
            <a:r>
              <a:rPr lang="en-GB" dirty="0" smtClean="0"/>
              <a:t>Setting, body language, facial expression, costume</a:t>
            </a:r>
          </a:p>
          <a:p>
            <a:r>
              <a:rPr lang="en-GB" dirty="0" smtClean="0"/>
              <a:t>What does the image suggest about Romeo and Juliet’s relationship?</a:t>
            </a:r>
          </a:p>
          <a:p>
            <a:r>
              <a:rPr lang="en-GB" dirty="0" smtClean="0"/>
              <a:t>Which details are most important?</a:t>
            </a:r>
          </a:p>
          <a:p>
            <a:r>
              <a:rPr lang="en-GB" dirty="0" smtClean="0"/>
              <a:t>What is the main focus of the image?</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a still image?</a:t>
            </a:r>
            <a:endParaRPr lang="en-GB" dirty="0"/>
          </a:p>
        </p:txBody>
      </p:sp>
    </p:spTree>
    <p:extLst>
      <p:ext uri="{BB962C8B-B14F-4D97-AF65-F5344CB8AC3E}">
        <p14:creationId xmlns:p14="http://schemas.microsoft.com/office/powerpoint/2010/main" val="13192557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57375" y="1423988"/>
            <a:ext cx="5429250" cy="401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95894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5122" name="Picture 2" descr="http://imageweb-cdn.magnoliasoft.net/bridgeman/supersize/lal29668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81112" y="548680"/>
            <a:ext cx="6581775"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06045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7170" name="Picture 2" descr="http://www.robert-arditti.com/West%20Side%20Story%20Dublin/018.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53109" y="1268760"/>
            <a:ext cx="3837781" cy="4731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70768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47977" y="0"/>
            <a:ext cx="7105188" cy="6718542"/>
            <a:chOff x="420972" y="407077"/>
            <a:chExt cx="4861047" cy="3645785"/>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0972" y="407077"/>
              <a:ext cx="4861047" cy="3645785"/>
            </a:xfrm>
            <a:prstGeom prst="rect">
              <a:avLst/>
            </a:prstGeom>
          </p:spPr>
        </p:pic>
        <p:sp>
          <p:nvSpPr>
            <p:cNvPr id="3" name="TextBox 2"/>
            <p:cNvSpPr txBox="1"/>
            <p:nvPr/>
          </p:nvSpPr>
          <p:spPr>
            <a:xfrm>
              <a:off x="2987800" y="1330012"/>
              <a:ext cx="1532312" cy="801665"/>
            </a:xfrm>
            <a:prstGeom prst="rect">
              <a:avLst/>
            </a:prstGeom>
            <a:noFill/>
          </p:spPr>
          <p:txBody>
            <a:bodyPr wrap="none" rtlCol="0">
              <a:spAutoFit/>
            </a:bodyPr>
            <a:lstStyle/>
            <a:p>
              <a:pPr>
                <a:lnSpc>
                  <a:spcPct val="125000"/>
                </a:lnSpc>
              </a:pPr>
              <a:r>
                <a:rPr lang="en-GB" sz="2400" i="1" dirty="0" smtClean="0">
                  <a:solidFill>
                    <a:srgbClr val="FF0000"/>
                  </a:solidFill>
                  <a:latin typeface="Comic Sans MS" pitchFamily="66" charset="0"/>
                </a:rPr>
                <a:t>My name</a:t>
              </a:r>
            </a:p>
            <a:p>
              <a:pPr>
                <a:lnSpc>
                  <a:spcPct val="125000"/>
                </a:lnSpc>
              </a:pPr>
              <a:r>
                <a:rPr lang="en-GB" sz="2400" dirty="0" smtClean="0">
                  <a:solidFill>
                    <a:srgbClr val="FF0000"/>
                  </a:solidFill>
                  <a:latin typeface="Comic Sans MS" pitchFamily="66" charset="0"/>
                </a:rPr>
                <a:t>Year 9 English</a:t>
              </a:r>
            </a:p>
            <a:p>
              <a:pPr>
                <a:lnSpc>
                  <a:spcPct val="125000"/>
                </a:lnSpc>
              </a:pPr>
              <a:r>
                <a:rPr lang="en-GB" sz="2400" dirty="0" smtClean="0">
                  <a:solidFill>
                    <a:srgbClr val="FF0000"/>
                  </a:solidFill>
                  <a:latin typeface="Comic Sans MS" pitchFamily="66" charset="0"/>
                </a:rPr>
                <a:t>Mr Sampson</a:t>
              </a:r>
              <a:endParaRPr lang="en-GB" sz="2400" dirty="0">
                <a:solidFill>
                  <a:srgbClr val="FF0000"/>
                </a:solidFill>
                <a:latin typeface="Comic Sans MS" pitchFamily="66" charset="0"/>
              </a:endParaRPr>
            </a:p>
          </p:txBody>
        </p:sp>
      </p:grpSp>
      <p:sp>
        <p:nvSpPr>
          <p:cNvPr id="4" name="TextBox 3"/>
          <p:cNvSpPr txBox="1"/>
          <p:nvPr/>
        </p:nvSpPr>
        <p:spPr>
          <a:xfrm>
            <a:off x="107503" y="1450910"/>
            <a:ext cx="2052551" cy="2308324"/>
          </a:xfrm>
          <a:prstGeom prst="rect">
            <a:avLst/>
          </a:prstGeom>
          <a:solidFill>
            <a:srgbClr val="FFFF00"/>
          </a:solidFill>
        </p:spPr>
        <p:txBody>
          <a:bodyPr wrap="square" rtlCol="0">
            <a:spAutoFit/>
          </a:bodyPr>
          <a:lstStyle/>
          <a:p>
            <a:r>
              <a:rPr lang="en-GB" sz="2400" dirty="0" smtClean="0">
                <a:latin typeface="Comic Sans MS" pitchFamily="66" charset="0"/>
              </a:rPr>
              <a:t>First name and last name</a:t>
            </a:r>
            <a:br>
              <a:rPr lang="en-GB" sz="2400" dirty="0" smtClean="0">
                <a:latin typeface="Comic Sans MS" pitchFamily="66" charset="0"/>
              </a:rPr>
            </a:br>
            <a:r>
              <a:rPr lang="en-GB" sz="2400" dirty="0" smtClean="0">
                <a:latin typeface="Comic Sans MS" pitchFamily="66" charset="0"/>
              </a:rPr>
              <a:t>(DON’T write ‘My name’!)</a:t>
            </a:r>
            <a:endParaRPr lang="en-GB" sz="2400" dirty="0">
              <a:latin typeface="Comic Sans MS" pitchFamily="66" charset="0"/>
            </a:endParaRPr>
          </a:p>
        </p:txBody>
      </p:sp>
      <p:cxnSp>
        <p:nvCxnSpPr>
          <p:cNvPr id="6" name="Straight Arrow Connector 5"/>
          <p:cNvCxnSpPr>
            <a:stCxn id="4" idx="3"/>
          </p:cNvCxnSpPr>
          <p:nvPr/>
        </p:nvCxnSpPr>
        <p:spPr>
          <a:xfrm flipV="1">
            <a:off x="2160054" y="2420396"/>
            <a:ext cx="844563" cy="184676"/>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43008" y="884038"/>
            <a:ext cx="1313781" cy="1313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quot;No&quot; Symbol 4"/>
          <p:cNvSpPr/>
          <p:nvPr/>
        </p:nvSpPr>
        <p:spPr>
          <a:xfrm>
            <a:off x="7287665" y="609710"/>
            <a:ext cx="1824465" cy="1862435"/>
          </a:xfrm>
          <a:prstGeom prst="noSmoking">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7" name="TextBox 16"/>
          <p:cNvSpPr txBox="1"/>
          <p:nvPr/>
        </p:nvSpPr>
        <p:spPr>
          <a:xfrm>
            <a:off x="6913628" y="2421483"/>
            <a:ext cx="1943161" cy="1200329"/>
          </a:xfrm>
          <a:prstGeom prst="rect">
            <a:avLst/>
          </a:prstGeom>
          <a:solidFill>
            <a:srgbClr val="FFFF00"/>
          </a:solidFill>
        </p:spPr>
        <p:txBody>
          <a:bodyPr wrap="none" rtlCol="0">
            <a:spAutoFit/>
          </a:bodyPr>
          <a:lstStyle/>
          <a:p>
            <a:r>
              <a:rPr lang="en-GB" sz="2400" dirty="0" smtClean="0">
                <a:latin typeface="Comic Sans MS" pitchFamily="66" charset="0"/>
              </a:rPr>
              <a:t>Mr </a:t>
            </a:r>
            <a:r>
              <a:rPr lang="en-GB" sz="2400" u="sng" dirty="0" smtClean="0">
                <a:latin typeface="Comic Sans MS" pitchFamily="66" charset="0"/>
              </a:rPr>
              <a:t>Sampson</a:t>
            </a:r>
          </a:p>
          <a:p>
            <a:r>
              <a:rPr lang="en-GB" sz="2400" dirty="0" smtClean="0">
                <a:latin typeface="Comic Sans MS" pitchFamily="66" charset="0"/>
              </a:rPr>
              <a:t>NOT</a:t>
            </a:r>
          </a:p>
          <a:p>
            <a:r>
              <a:rPr lang="en-GB" sz="2400" dirty="0" smtClean="0">
                <a:latin typeface="Comic Sans MS" pitchFamily="66" charset="0"/>
              </a:rPr>
              <a:t>Mr Samsung</a:t>
            </a:r>
            <a:endParaRPr lang="en-GB" sz="2400" dirty="0">
              <a:latin typeface="Comic Sans MS" pitchFamily="66" charset="0"/>
            </a:endParaRPr>
          </a:p>
        </p:txBody>
      </p:sp>
    </p:spTree>
    <p:extLst>
      <p:ext uri="{BB962C8B-B14F-4D97-AF65-F5344CB8AC3E}">
        <p14:creationId xmlns:p14="http://schemas.microsoft.com/office/powerpoint/2010/main" val="3598482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childTnLst>
                                </p:cTn>
                              </p:par>
                            </p:childTnLst>
                          </p:cTn>
                        </p:par>
                        <p:par>
                          <p:cTn id="9" fill="hold">
                            <p:stCondLst>
                              <p:cond delay="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8194" name="Picture 2" descr="http://www.fineart-china.com/upload1/file-admin/images/new20/Ford%20Madox%20Brown-497233.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95575" y="1052736"/>
            <a:ext cx="3752850" cy="523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81019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10242" name="Picture 2" descr="https://englishosaca.files.wordpress.com/2014/07/2romeo__juliet_balcony.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70595" y="476672"/>
            <a:ext cx="4402809" cy="5976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12563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1126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17911" y="722312"/>
            <a:ext cx="3508178" cy="5442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738783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12290" name="Picture 2" descr="http://www.judy-mastrangelo-mystical-fantasy-art.com/Puzzle%20Frame/images/Romeo%20And%20Juliet%20s%20Balcony.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76575" y="1268760"/>
            <a:ext cx="2990850" cy="4029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135792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13314" name="Picture 2" descr="http://www.1st-art-gallery.com/thumbnail/224940/1/Romeo-And-Juliet-In-The-Balcony-Scene.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990699" y="836712"/>
            <a:ext cx="5162601" cy="5334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198380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Look at a different image</a:t>
            </a:r>
            <a:endParaRPr lang="en-GB" dirty="0"/>
          </a:p>
        </p:txBody>
      </p:sp>
      <p:sp>
        <p:nvSpPr>
          <p:cNvPr id="3" name="Content Placeholder 2"/>
          <p:cNvSpPr>
            <a:spLocks noGrp="1"/>
          </p:cNvSpPr>
          <p:nvPr>
            <p:ph idx="1"/>
          </p:nvPr>
        </p:nvSpPr>
        <p:spPr/>
        <p:txBody>
          <a:bodyPr>
            <a:normAutofit/>
          </a:bodyPr>
          <a:lstStyle/>
          <a:p>
            <a:r>
              <a:rPr lang="en-GB" dirty="0" smtClean="0"/>
              <a:t>What is the most striking difference between the two images?</a:t>
            </a:r>
          </a:p>
          <a:p>
            <a:r>
              <a:rPr lang="en-GB" dirty="0" smtClean="0"/>
              <a:t>What is the most striking similarity?</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a still image?</a:t>
            </a:r>
            <a:endParaRPr lang="en-GB" dirty="0"/>
          </a:p>
        </p:txBody>
      </p:sp>
    </p:spTree>
    <p:extLst>
      <p:ext uri="{BB962C8B-B14F-4D97-AF65-F5344CB8AC3E}">
        <p14:creationId xmlns:p14="http://schemas.microsoft.com/office/powerpoint/2010/main" val="33985958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The balcony scene (text)</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analyse dialogue?</a:t>
            </a:r>
            <a:endParaRPr lang="en-GB" sz="2800" u="sng" dirty="0">
              <a:latin typeface="Gill Sans MT" pitchFamily="34" charset="0"/>
            </a:endParaRPr>
          </a:p>
        </p:txBody>
      </p:sp>
      <p:sp>
        <p:nvSpPr>
          <p:cNvPr id="3" name="5-Point Star 2"/>
          <p:cNvSpPr/>
          <p:nvPr/>
        </p:nvSpPr>
        <p:spPr>
          <a:xfrm>
            <a:off x="1342280" y="1783456"/>
            <a:ext cx="637432" cy="6374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54248" y="1484784"/>
            <a:ext cx="7035503" cy="1169551"/>
          </a:xfrm>
          <a:prstGeom prst="rect">
            <a:avLst/>
          </a:prstGeom>
          <a:noFill/>
          <a:ln w="28575">
            <a:solidFill>
              <a:srgbClr val="0070C0"/>
            </a:solidFill>
          </a:ln>
        </p:spPr>
        <p:txBody>
          <a:bodyPr wrap="square" rtlCol="0">
            <a:spAutoFit/>
          </a:bodyPr>
          <a:lstStyle/>
          <a:p>
            <a:pPr marL="1800000" lvl="1">
              <a:spcAft>
                <a:spcPts val="600"/>
              </a:spcAft>
            </a:pPr>
            <a:r>
              <a:rPr lang="en-GB" dirty="0" smtClean="0">
                <a:latin typeface="Gill Sans MT" pitchFamily="34" charset="0"/>
              </a:rPr>
              <a:t>To get star of the hour, you must:</a:t>
            </a:r>
          </a:p>
          <a:p>
            <a:pPr marL="1800000" lvl="1" indent="-342900">
              <a:spcAft>
                <a:spcPts val="600"/>
              </a:spcAft>
              <a:buFont typeface="+mj-lt"/>
              <a:buAutoNum type="arabicPeriod"/>
            </a:pPr>
            <a:r>
              <a:rPr lang="en-GB" dirty="0" smtClean="0">
                <a:latin typeface="Gill Sans MT" pitchFamily="34" charset="0"/>
              </a:rPr>
              <a:t>LOOK at the person who is speaking.</a:t>
            </a:r>
          </a:p>
          <a:p>
            <a:pPr marL="1800000" lvl="1" indent="-342900">
              <a:spcAft>
                <a:spcPts val="600"/>
              </a:spcAft>
              <a:buFont typeface="+mj-lt"/>
              <a:buAutoNum type="arabicPeriod"/>
            </a:pPr>
            <a:r>
              <a:rPr lang="en-GB" dirty="0" smtClean="0">
                <a:latin typeface="Gill Sans MT" pitchFamily="34" charset="0"/>
              </a:rPr>
              <a:t>Contribute maturely to pair and class discussions</a:t>
            </a:r>
            <a:r>
              <a:rPr lang="en-GB" sz="2400" dirty="0" smtClean="0">
                <a:latin typeface="Gill Sans MT" pitchFamily="34" charset="0"/>
              </a:rPr>
              <a:t>.</a:t>
            </a:r>
            <a:endParaRPr lang="en-GB" sz="2400" dirty="0">
              <a:latin typeface="Gill Sans MT" pitchFamily="34" charset="0"/>
            </a:endParaRPr>
          </a:p>
        </p:txBody>
      </p:sp>
      <p:sp>
        <p:nvSpPr>
          <p:cNvPr id="6" name="TextBox 5"/>
          <p:cNvSpPr txBox="1"/>
          <p:nvPr/>
        </p:nvSpPr>
        <p:spPr>
          <a:xfrm>
            <a:off x="107504" y="2636912"/>
            <a:ext cx="8928992" cy="1569660"/>
          </a:xfrm>
          <a:prstGeom prst="rect">
            <a:avLst/>
          </a:prstGeom>
          <a:noFill/>
        </p:spPr>
        <p:txBody>
          <a:bodyPr wrap="square" rtlCol="0">
            <a:spAutoFit/>
          </a:bodyPr>
          <a:lstStyle/>
          <a:p>
            <a:r>
              <a:rPr lang="en-GB" sz="2400" dirty="0" smtClean="0">
                <a:latin typeface="Gill Sans MT" pitchFamily="34" charset="0"/>
              </a:rPr>
              <a:t>STARTER: What makes analysing a play different from analysing a novel?</a:t>
            </a:r>
          </a:p>
          <a:p>
            <a:r>
              <a:rPr lang="en-GB" sz="2400" dirty="0" smtClean="0">
                <a:latin typeface="Gill Sans MT" pitchFamily="34" charset="0"/>
              </a:rPr>
              <a:t>What makes it different from analysing poetry?</a:t>
            </a:r>
          </a:p>
          <a:p>
            <a:r>
              <a:rPr lang="en-GB" sz="2400" dirty="0" smtClean="0">
                <a:latin typeface="Gill Sans MT" pitchFamily="34" charset="0"/>
              </a:rPr>
              <a:t>Which of the three are most similar? </a:t>
            </a:r>
          </a:p>
        </p:txBody>
      </p:sp>
      <p:sp>
        <p:nvSpPr>
          <p:cNvPr id="8" name="TextBox 7"/>
          <p:cNvSpPr txBox="1"/>
          <p:nvPr/>
        </p:nvSpPr>
        <p:spPr>
          <a:xfrm>
            <a:off x="107504" y="6237312"/>
            <a:ext cx="8928992" cy="523220"/>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Tue 3</a:t>
            </a:r>
            <a:r>
              <a:rPr lang="en-GB" sz="2800" baseline="30000" dirty="0" smtClean="0">
                <a:latin typeface="Gill Sans MT" pitchFamily="34" charset="0"/>
              </a:rPr>
              <a:t>rd</a:t>
            </a:r>
            <a:r>
              <a:rPr lang="en-GB" sz="2800" dirty="0" smtClean="0">
                <a:latin typeface="Gill Sans MT" pitchFamily="34" charset="0"/>
              </a:rPr>
              <a:t> March) - </a:t>
            </a:r>
            <a:r>
              <a:rPr lang="en-GB" sz="2800" dirty="0" err="1" smtClean="0">
                <a:latin typeface="Gill Sans MT" pitchFamily="34" charset="0"/>
              </a:rPr>
              <a:t>SAMlearning</a:t>
            </a:r>
            <a:endParaRPr lang="en-GB" sz="2800" dirty="0" smtClean="0">
              <a:latin typeface="Gill Sans MT" pitchFamily="34" charset="0"/>
            </a:endParaRPr>
          </a:p>
        </p:txBody>
      </p:sp>
    </p:spTree>
    <p:extLst>
      <p:ext uri="{BB962C8B-B14F-4D97-AF65-F5344CB8AC3E}">
        <p14:creationId xmlns:p14="http://schemas.microsoft.com/office/powerpoint/2010/main" val="101290850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Key challenge question</a:t>
            </a:r>
            <a:endParaRPr lang="en-GB" dirty="0"/>
          </a:p>
        </p:txBody>
      </p:sp>
      <p:sp>
        <p:nvSpPr>
          <p:cNvPr id="3" name="Content Placeholder 2"/>
          <p:cNvSpPr>
            <a:spLocks noGrp="1"/>
          </p:cNvSpPr>
          <p:nvPr>
            <p:ph idx="1"/>
          </p:nvPr>
        </p:nvSpPr>
        <p:spPr/>
        <p:txBody>
          <a:bodyPr>
            <a:normAutofit/>
          </a:bodyPr>
          <a:lstStyle/>
          <a:p>
            <a:r>
              <a:rPr lang="en-GB" dirty="0"/>
              <a:t>Explore Shakespeare’s use of form, structure and language to show </a:t>
            </a:r>
            <a:r>
              <a:rPr lang="en-GB" dirty="0" smtClean="0"/>
              <a:t>the ways that Juliet’s feelings change in </a:t>
            </a:r>
            <a:r>
              <a:rPr lang="en-GB" dirty="0"/>
              <a:t>Act </a:t>
            </a:r>
            <a:r>
              <a:rPr lang="en-GB" dirty="0" smtClean="0"/>
              <a:t>2, </a:t>
            </a:r>
            <a:r>
              <a:rPr lang="en-GB"/>
              <a:t>Scene </a:t>
            </a:r>
            <a:r>
              <a:rPr lang="en-GB" smtClean="0"/>
              <a:t>2, lines 48-78.</a:t>
            </a:r>
            <a:endParaRPr lang="en-GB" i="1" dirty="0" smtClean="0"/>
          </a:p>
        </p:txBody>
      </p:sp>
      <p:sp>
        <p:nvSpPr>
          <p:cNvPr id="7" name="TextBox 6"/>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dialogue</a:t>
            </a:r>
            <a:r>
              <a:rPr lang="en-GB" dirty="0" smtClean="0">
                <a:latin typeface="Gill Sans MT" pitchFamily="34" charset="0"/>
              </a:rPr>
              <a:t>?</a:t>
            </a:r>
            <a:endParaRPr lang="en-GB" dirty="0"/>
          </a:p>
        </p:txBody>
      </p:sp>
    </p:spTree>
    <p:extLst>
      <p:ext uri="{BB962C8B-B14F-4D97-AF65-F5344CB8AC3E}">
        <p14:creationId xmlns:p14="http://schemas.microsoft.com/office/powerpoint/2010/main" val="23303995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7504" y="548680"/>
            <a:ext cx="8928992" cy="461665"/>
          </a:xfrm>
          <a:prstGeom prst="rect">
            <a:avLst/>
          </a:prstGeom>
          <a:solidFill>
            <a:srgbClr val="FFC000"/>
          </a:solidFill>
        </p:spPr>
        <p:txBody>
          <a:bodyPr wrap="square" rtlCol="0">
            <a:spAutoFit/>
          </a:bodyPr>
          <a:lstStyle/>
          <a:p>
            <a:pPr algn="ctr"/>
            <a:r>
              <a:rPr lang="en-GB" sz="2400" dirty="0" smtClean="0">
                <a:latin typeface="Comic Sans MS" panose="030F0702030302020204" pitchFamily="66" charset="0"/>
              </a:rPr>
              <a:t>Read Romeo’s soliloquy at the beginning of Act 2 Scene 2</a:t>
            </a:r>
          </a:p>
        </p:txBody>
      </p:sp>
      <p:sp>
        <p:nvSpPr>
          <p:cNvPr id="8" name="TextBox 7"/>
          <p:cNvSpPr txBox="1"/>
          <p:nvPr/>
        </p:nvSpPr>
        <p:spPr>
          <a:xfrm>
            <a:off x="107504" y="1117193"/>
            <a:ext cx="8928992" cy="1015663"/>
          </a:xfrm>
          <a:prstGeom prst="rect">
            <a:avLst/>
          </a:prstGeom>
          <a:solidFill>
            <a:schemeClr val="accent5">
              <a:lumMod val="20000"/>
              <a:lumOff val="80000"/>
            </a:schemeClr>
          </a:solidFill>
          <a:ln>
            <a:noFill/>
          </a:ln>
        </p:spPr>
        <p:txBody>
          <a:bodyPr wrap="square" rtlCol="0">
            <a:spAutoFit/>
          </a:bodyPr>
          <a:lstStyle/>
          <a:p>
            <a:r>
              <a:rPr lang="en-GB" sz="2000" b="1" u="sng" dirty="0" smtClean="0">
                <a:latin typeface="Comic Sans MS" pitchFamily="66" charset="0"/>
              </a:rPr>
              <a:t>Soliloquy</a:t>
            </a:r>
            <a:r>
              <a:rPr lang="en-GB" sz="2000" dirty="0" smtClean="0">
                <a:latin typeface="Comic Sans MS" pitchFamily="66" charset="0"/>
              </a:rPr>
              <a:t> – A speech given by a character who is alone on the stage. Soliloquies are often spoken to the audience, and give us an insight into what characters are thinking and feeling.</a:t>
            </a:r>
            <a:endParaRPr lang="en-GB" sz="2000" dirty="0">
              <a:latin typeface="Comic Sans MS" pitchFamily="66" charset="0"/>
            </a:endParaRPr>
          </a:p>
        </p:txBody>
      </p:sp>
      <p:sp>
        <p:nvSpPr>
          <p:cNvPr id="6" name="TextBox 5"/>
          <p:cNvSpPr txBox="1"/>
          <p:nvPr/>
        </p:nvSpPr>
        <p:spPr>
          <a:xfrm>
            <a:off x="107504" y="2204864"/>
            <a:ext cx="8928992" cy="707886"/>
          </a:xfrm>
          <a:prstGeom prst="rect">
            <a:avLst/>
          </a:prstGeom>
          <a:solidFill>
            <a:srgbClr val="FFC000"/>
          </a:solidFill>
          <a:ln>
            <a:noFill/>
          </a:ln>
        </p:spPr>
        <p:txBody>
          <a:bodyPr wrap="square" rtlCol="0">
            <a:spAutoFit/>
          </a:bodyPr>
          <a:lstStyle/>
          <a:p>
            <a:r>
              <a:rPr lang="en-GB" sz="2000" dirty="0" smtClean="0">
                <a:latin typeface="Comic Sans MS" pitchFamily="66" charset="0"/>
              </a:rPr>
              <a:t>What do these quotes make you think or feel? Copy one into your book and </a:t>
            </a:r>
            <a:r>
              <a:rPr lang="en-GB" sz="2000" dirty="0" err="1" smtClean="0">
                <a:latin typeface="Comic Sans MS" pitchFamily="66" charset="0"/>
              </a:rPr>
              <a:t>mindmap</a:t>
            </a:r>
            <a:r>
              <a:rPr lang="en-GB" sz="2000" dirty="0" smtClean="0">
                <a:latin typeface="Comic Sans MS" pitchFamily="66" charset="0"/>
              </a:rPr>
              <a:t> the </a:t>
            </a:r>
            <a:r>
              <a:rPr lang="en-GB" sz="2000" u="sng" dirty="0" smtClean="0">
                <a:latin typeface="Comic Sans MS" pitchFamily="66" charset="0"/>
              </a:rPr>
              <a:t>connotations</a:t>
            </a:r>
            <a:r>
              <a:rPr lang="en-GB" sz="2000" dirty="0" smtClean="0">
                <a:latin typeface="Comic Sans MS" pitchFamily="66" charset="0"/>
              </a:rPr>
              <a:t> of the quote.</a:t>
            </a:r>
            <a:endParaRPr lang="en-GB" sz="2000" dirty="0">
              <a:latin typeface="Comic Sans MS" pitchFamily="66" charset="0"/>
            </a:endParaRPr>
          </a:p>
        </p:txBody>
      </p:sp>
      <p:sp>
        <p:nvSpPr>
          <p:cNvPr id="9" name="TextBox 8"/>
          <p:cNvSpPr txBox="1"/>
          <p:nvPr/>
        </p:nvSpPr>
        <p:spPr>
          <a:xfrm>
            <a:off x="107504" y="3002176"/>
            <a:ext cx="8928992" cy="2169825"/>
          </a:xfrm>
          <a:prstGeom prst="rect">
            <a:avLst/>
          </a:prstGeom>
          <a:solidFill>
            <a:schemeClr val="accent6">
              <a:lumMod val="20000"/>
              <a:lumOff val="80000"/>
            </a:schemeClr>
          </a:solidFill>
          <a:ln>
            <a:noFill/>
          </a:ln>
        </p:spPr>
        <p:txBody>
          <a:bodyPr wrap="square" rtlCol="0">
            <a:spAutoFit/>
          </a:bodyPr>
          <a:lstStyle/>
          <a:p>
            <a:pPr marL="342900" indent="-342900">
              <a:spcAft>
                <a:spcPts val="600"/>
              </a:spcAft>
              <a:buFont typeface="Arial" pitchFamily="34" charset="0"/>
              <a:buChar char="•"/>
            </a:pPr>
            <a:r>
              <a:rPr lang="en-GB" sz="2000" dirty="0" smtClean="0">
                <a:latin typeface="Comic Sans MS" pitchFamily="66" charset="0"/>
              </a:rPr>
              <a:t>“It is the East, and Juliet is the sun”</a:t>
            </a:r>
          </a:p>
          <a:p>
            <a:pPr marL="342900" indent="-342900">
              <a:spcAft>
                <a:spcPts val="600"/>
              </a:spcAft>
              <a:buFont typeface="Arial" pitchFamily="34" charset="0"/>
              <a:buChar char="•"/>
            </a:pPr>
            <a:r>
              <a:rPr lang="en-GB" sz="2000" dirty="0" smtClean="0">
                <a:latin typeface="Comic Sans MS" pitchFamily="66" charset="0"/>
              </a:rPr>
              <a:t>“thou, her maid, art far more fair than she”</a:t>
            </a:r>
          </a:p>
          <a:p>
            <a:pPr marL="342900" indent="-342900">
              <a:spcAft>
                <a:spcPts val="600"/>
              </a:spcAft>
              <a:buFont typeface="Arial" pitchFamily="34" charset="0"/>
              <a:buChar char="•"/>
            </a:pPr>
            <a:r>
              <a:rPr lang="en-GB" sz="2000" dirty="0" smtClean="0">
                <a:latin typeface="Comic Sans MS" pitchFamily="66" charset="0"/>
              </a:rPr>
              <a:t>“Two of the fairest stars in heaven/…do entreat her eyes/To twinkle in their spheres till they return”</a:t>
            </a:r>
          </a:p>
          <a:p>
            <a:pPr marL="342900" indent="-342900">
              <a:spcAft>
                <a:spcPts val="600"/>
              </a:spcAft>
              <a:buFont typeface="Arial" pitchFamily="34" charset="0"/>
              <a:buChar char="•"/>
            </a:pPr>
            <a:r>
              <a:rPr lang="en-GB" sz="2000" dirty="0" smtClean="0">
                <a:latin typeface="Comic Sans MS" pitchFamily="66" charset="0"/>
              </a:rPr>
              <a:t>“The brightness of her cheek would shame those stars/As daylight doth a lamp”</a:t>
            </a:r>
            <a:endParaRPr lang="en-GB" sz="2000" dirty="0">
              <a:latin typeface="Comic Sans MS" pitchFamily="66" charset="0"/>
            </a:endParaRPr>
          </a:p>
        </p:txBody>
      </p:sp>
      <p:sp>
        <p:nvSpPr>
          <p:cNvPr id="2" name="Oval 1"/>
          <p:cNvSpPr/>
          <p:nvPr/>
        </p:nvSpPr>
        <p:spPr>
          <a:xfrm>
            <a:off x="4175448" y="4913784"/>
            <a:ext cx="4968552" cy="1944216"/>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2400" dirty="0" smtClean="0">
                <a:latin typeface="Comic Sans MS" pitchFamily="66" charset="0"/>
              </a:rPr>
              <a:t>As we read through, listen for words to do with </a:t>
            </a:r>
            <a:r>
              <a:rPr lang="en-GB" sz="2400" u="sng" dirty="0" smtClean="0">
                <a:latin typeface="Comic Sans MS" pitchFamily="66" charset="0"/>
              </a:rPr>
              <a:t>light</a:t>
            </a:r>
            <a:r>
              <a:rPr lang="en-GB" sz="2400" dirty="0" smtClean="0">
                <a:latin typeface="Comic Sans MS" pitchFamily="66" charset="0"/>
              </a:rPr>
              <a:t>. Every time you hear one, echo it out loud.</a:t>
            </a:r>
            <a:endParaRPr lang="en-GB" sz="2400" dirty="0">
              <a:latin typeface="Comic Sans MS" pitchFamily="66" charset="0"/>
            </a:endParaRPr>
          </a:p>
        </p:txBody>
      </p:sp>
      <p:sp>
        <p:nvSpPr>
          <p:cNvPr id="10" name="TextBox 9"/>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dialogue</a:t>
            </a:r>
            <a:r>
              <a:rPr lang="en-GB" dirty="0" smtClean="0">
                <a:latin typeface="Gill Sans MT" pitchFamily="34" charset="0"/>
              </a:rPr>
              <a:t>?</a:t>
            </a:r>
            <a:endParaRPr lang="en-GB" dirty="0"/>
          </a:p>
        </p:txBody>
      </p:sp>
    </p:spTree>
    <p:extLst>
      <p:ext uri="{BB962C8B-B14F-4D97-AF65-F5344CB8AC3E}">
        <p14:creationId xmlns:p14="http://schemas.microsoft.com/office/powerpoint/2010/main" val="1215508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xit"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7504" y="548680"/>
            <a:ext cx="8928992" cy="461665"/>
          </a:xfrm>
          <a:prstGeom prst="rect">
            <a:avLst/>
          </a:prstGeom>
          <a:solidFill>
            <a:srgbClr val="FFC000"/>
          </a:solidFill>
        </p:spPr>
        <p:txBody>
          <a:bodyPr wrap="square" rtlCol="0">
            <a:spAutoFit/>
          </a:bodyPr>
          <a:lstStyle/>
          <a:p>
            <a:pPr algn="ctr"/>
            <a:r>
              <a:rPr lang="en-GB" sz="2400" dirty="0" smtClean="0">
                <a:latin typeface="Comic Sans MS" panose="030F0702030302020204" pitchFamily="66" charset="0"/>
              </a:rPr>
              <a:t>Read the rest of Act 2 Scene 2</a:t>
            </a:r>
          </a:p>
        </p:txBody>
      </p:sp>
      <p:sp>
        <p:nvSpPr>
          <p:cNvPr id="10" name="Oval 9"/>
          <p:cNvSpPr/>
          <p:nvPr/>
        </p:nvSpPr>
        <p:spPr>
          <a:xfrm>
            <a:off x="107504" y="1196752"/>
            <a:ext cx="4320480" cy="2664296"/>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400" dirty="0" smtClean="0">
                <a:latin typeface="Comic Sans MS" pitchFamily="66" charset="0"/>
              </a:rPr>
              <a:t>Boys:</a:t>
            </a:r>
          </a:p>
          <a:p>
            <a:pPr algn="ctr"/>
            <a:r>
              <a:rPr lang="en-GB" sz="2400" dirty="0" smtClean="0">
                <a:latin typeface="Comic Sans MS" pitchFamily="66" charset="0"/>
              </a:rPr>
              <a:t>Every time Romeo says </a:t>
            </a:r>
            <a:r>
              <a:rPr lang="en-GB" sz="2400" u="sng" dirty="0" smtClean="0">
                <a:latin typeface="Comic Sans MS" pitchFamily="66" charset="0"/>
              </a:rPr>
              <a:t>“love”</a:t>
            </a:r>
            <a:r>
              <a:rPr lang="en-GB" sz="2400" dirty="0" smtClean="0">
                <a:latin typeface="Comic Sans MS" pitchFamily="66" charset="0"/>
              </a:rPr>
              <a:t>, echo it</a:t>
            </a:r>
            <a:endParaRPr lang="en-GB" sz="2400" dirty="0">
              <a:latin typeface="Comic Sans MS" pitchFamily="66" charset="0"/>
            </a:endParaRPr>
          </a:p>
        </p:txBody>
      </p:sp>
      <p:sp>
        <p:nvSpPr>
          <p:cNvPr id="11" name="Oval 10"/>
          <p:cNvSpPr/>
          <p:nvPr/>
        </p:nvSpPr>
        <p:spPr>
          <a:xfrm>
            <a:off x="4716016" y="1196752"/>
            <a:ext cx="4320480" cy="2664296"/>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2400" dirty="0" smtClean="0">
                <a:latin typeface="Comic Sans MS" pitchFamily="66" charset="0"/>
              </a:rPr>
              <a:t>Girls:</a:t>
            </a:r>
          </a:p>
          <a:p>
            <a:pPr algn="ctr"/>
            <a:r>
              <a:rPr lang="en-GB" sz="2400" dirty="0" smtClean="0">
                <a:latin typeface="Comic Sans MS" pitchFamily="66" charset="0"/>
              </a:rPr>
              <a:t>Every time Juliet asks a </a:t>
            </a:r>
            <a:r>
              <a:rPr lang="en-GB" sz="2400" u="sng" dirty="0" smtClean="0">
                <a:latin typeface="Comic Sans MS" pitchFamily="66" charset="0"/>
              </a:rPr>
              <a:t>question</a:t>
            </a:r>
            <a:r>
              <a:rPr lang="en-GB" sz="2400" dirty="0" smtClean="0">
                <a:latin typeface="Comic Sans MS" pitchFamily="66" charset="0"/>
              </a:rPr>
              <a:t>, echo it</a:t>
            </a:r>
            <a:endParaRPr lang="en-GB" sz="2400" dirty="0">
              <a:latin typeface="Comic Sans MS" pitchFamily="66" charset="0"/>
            </a:endParaRPr>
          </a:p>
        </p:txBody>
      </p:sp>
      <p:sp>
        <p:nvSpPr>
          <p:cNvPr id="12" name="TextBox 11"/>
          <p:cNvSpPr txBox="1"/>
          <p:nvPr/>
        </p:nvSpPr>
        <p:spPr>
          <a:xfrm>
            <a:off x="107504" y="4365104"/>
            <a:ext cx="8928992" cy="461665"/>
          </a:xfrm>
          <a:prstGeom prst="rect">
            <a:avLst/>
          </a:prstGeom>
          <a:solidFill>
            <a:schemeClr val="accent5">
              <a:lumMod val="20000"/>
              <a:lumOff val="80000"/>
            </a:schemeClr>
          </a:solidFill>
          <a:ln>
            <a:noFill/>
          </a:ln>
        </p:spPr>
        <p:txBody>
          <a:bodyPr wrap="square" rtlCol="0">
            <a:spAutoFit/>
          </a:bodyPr>
          <a:lstStyle/>
          <a:p>
            <a:pPr algn="ctr"/>
            <a:r>
              <a:rPr lang="en-GB" sz="2400" dirty="0" smtClean="0">
                <a:latin typeface="Comic Sans MS" pitchFamily="66" charset="0"/>
              </a:rPr>
              <a:t>What do you notice about their language in this scene?</a:t>
            </a:r>
            <a:endParaRPr lang="en-GB" sz="2400" dirty="0">
              <a:latin typeface="Comic Sans MS" pitchFamily="66" charset="0"/>
            </a:endParaRPr>
          </a:p>
        </p:txBody>
      </p:sp>
      <p:sp>
        <p:nvSpPr>
          <p:cNvPr id="9" name="TextBox 8"/>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dialogue</a:t>
            </a:r>
            <a:r>
              <a:rPr lang="en-GB" dirty="0" smtClean="0">
                <a:latin typeface="Gill Sans MT" pitchFamily="34" charset="0"/>
              </a:rPr>
              <a:t>?</a:t>
            </a:r>
            <a:endParaRPr lang="en-GB" dirty="0"/>
          </a:p>
        </p:txBody>
      </p:sp>
    </p:spTree>
    <p:extLst>
      <p:ext uri="{BB962C8B-B14F-4D97-AF65-F5344CB8AC3E}">
        <p14:creationId xmlns:p14="http://schemas.microsoft.com/office/powerpoint/2010/main" val="11112353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Prologues</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define and evaluate a prologue?</a:t>
            </a:r>
            <a:endParaRPr lang="en-GB" sz="2800" u="sng" dirty="0">
              <a:latin typeface="Gill Sans MT" pitchFamily="34" charset="0"/>
            </a:endParaRPr>
          </a:p>
        </p:txBody>
      </p:sp>
      <p:grpSp>
        <p:nvGrpSpPr>
          <p:cNvPr id="5" name="Group 4"/>
          <p:cNvGrpSpPr/>
          <p:nvPr/>
        </p:nvGrpSpPr>
        <p:grpSpPr>
          <a:xfrm>
            <a:off x="1054248" y="1484784"/>
            <a:ext cx="7035503" cy="1723549"/>
            <a:chOff x="539552" y="2348880"/>
            <a:chExt cx="7035503" cy="1723549"/>
          </a:xfrm>
        </p:grpSpPr>
        <p:sp>
          <p:nvSpPr>
            <p:cNvPr id="3" name="5-Point Star 2"/>
            <p:cNvSpPr/>
            <p:nvPr/>
          </p:nvSpPr>
          <p:spPr>
            <a:xfrm>
              <a:off x="611560" y="2420888"/>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39552" y="2348880"/>
              <a:ext cx="7035503" cy="1723549"/>
            </a:xfrm>
            <a:prstGeom prst="rect">
              <a:avLst/>
            </a:prstGeom>
            <a:noFill/>
            <a:ln w="28575">
              <a:solidFill>
                <a:srgbClr val="0070C0"/>
              </a:solidFill>
            </a:ln>
          </p:spPr>
          <p:txBody>
            <a:bodyPr wrap="square" rtlCol="0">
              <a:spAutoFit/>
            </a:bodyPr>
            <a:lstStyle/>
            <a:p>
              <a:pPr marL="2077200" lvl="1">
                <a:spcAft>
                  <a:spcPts val="600"/>
                </a:spcAft>
              </a:pPr>
              <a:r>
                <a:rPr lang="en-GB" sz="2400" dirty="0" smtClean="0">
                  <a:latin typeface="Gill Sans MT" pitchFamily="34" charset="0"/>
                </a:rPr>
                <a:t>To get star of the hour, you must:</a:t>
              </a:r>
            </a:p>
            <a:p>
              <a:pPr marL="2077200" lvl="1" indent="-342900">
                <a:spcAft>
                  <a:spcPts val="600"/>
                </a:spcAft>
                <a:buFont typeface="+mj-lt"/>
                <a:buAutoNum type="arabicPeriod"/>
              </a:pPr>
              <a:r>
                <a:rPr lang="en-GB" sz="2400" dirty="0" smtClean="0">
                  <a:latin typeface="Gill Sans MT" pitchFamily="34" charset="0"/>
                </a:rPr>
                <a:t>LOOK at the person who is speaking.</a:t>
              </a:r>
            </a:p>
            <a:p>
              <a:pPr marL="2077200" lvl="1" indent="-342900">
                <a:spcAft>
                  <a:spcPts val="600"/>
                </a:spcAft>
                <a:buFont typeface="+mj-lt"/>
                <a:buAutoNum type="arabicPeriod"/>
              </a:pPr>
              <a:r>
                <a:rPr lang="en-GB" sz="2400" dirty="0" smtClean="0">
                  <a:latin typeface="Gill Sans MT" pitchFamily="34" charset="0"/>
                </a:rPr>
                <a:t>Share your work sensibly with the rest of the class.</a:t>
              </a:r>
              <a:endParaRPr lang="en-GB" sz="2400" dirty="0">
                <a:latin typeface="Gill Sans MT" pitchFamily="34" charset="0"/>
              </a:endParaRPr>
            </a:p>
          </p:txBody>
        </p:sp>
      </p:grpSp>
      <p:sp>
        <p:nvSpPr>
          <p:cNvPr id="6" name="TextBox 5"/>
          <p:cNvSpPr txBox="1"/>
          <p:nvPr/>
        </p:nvSpPr>
        <p:spPr>
          <a:xfrm>
            <a:off x="0" y="3260010"/>
            <a:ext cx="9144000" cy="2185214"/>
          </a:xfrm>
          <a:prstGeom prst="rect">
            <a:avLst/>
          </a:prstGeom>
          <a:noFill/>
        </p:spPr>
        <p:txBody>
          <a:bodyPr wrap="square" rtlCol="0">
            <a:spAutoFit/>
          </a:bodyPr>
          <a:lstStyle/>
          <a:p>
            <a:pPr algn="ctr"/>
            <a:r>
              <a:rPr lang="en-GB" sz="2400" b="1" dirty="0" smtClean="0">
                <a:latin typeface="Gill Sans MT" pitchFamily="34" charset="0"/>
              </a:rPr>
              <a:t>What is a prologue?</a:t>
            </a:r>
          </a:p>
          <a:p>
            <a:pPr algn="ctr"/>
            <a:r>
              <a:rPr lang="en-GB" sz="3200" b="1" dirty="0" smtClean="0">
                <a:solidFill>
                  <a:srgbClr val="FF0000"/>
                </a:solidFill>
                <a:latin typeface="Gill Sans MT" pitchFamily="34" charset="0"/>
              </a:rPr>
              <a:t>pro</a:t>
            </a:r>
            <a:r>
              <a:rPr lang="en-GB" sz="3200" b="1" dirty="0" smtClean="0">
                <a:solidFill>
                  <a:srgbClr val="0070C0"/>
                </a:solidFill>
                <a:latin typeface="Gill Sans MT" pitchFamily="34" charset="0"/>
              </a:rPr>
              <a:t>logue</a:t>
            </a:r>
          </a:p>
          <a:p>
            <a:pPr algn="ctr"/>
            <a:r>
              <a:rPr lang="en-GB" sz="3200" b="1" dirty="0" smtClean="0">
                <a:solidFill>
                  <a:srgbClr val="FF0000"/>
                </a:solidFill>
                <a:latin typeface="Gill Sans MT" pitchFamily="34" charset="0"/>
              </a:rPr>
              <a:t>pro</a:t>
            </a:r>
            <a:r>
              <a:rPr lang="en-GB" sz="3200" dirty="0" smtClean="0">
                <a:latin typeface="Gill Sans MT" pitchFamily="34" charset="0"/>
              </a:rPr>
              <a:t> </a:t>
            </a:r>
            <a:r>
              <a:rPr lang="en-GB" sz="3200" i="1" dirty="0" smtClean="0">
                <a:latin typeface="Gill Sans MT" pitchFamily="34" charset="0"/>
              </a:rPr>
              <a:t>(Greek = before)</a:t>
            </a:r>
            <a:r>
              <a:rPr lang="en-GB" sz="3200" dirty="0" smtClean="0">
                <a:latin typeface="Gill Sans MT" pitchFamily="34" charset="0"/>
              </a:rPr>
              <a:t>	+	</a:t>
            </a:r>
            <a:r>
              <a:rPr lang="en-GB" sz="3200" b="1" dirty="0" smtClean="0">
                <a:solidFill>
                  <a:srgbClr val="0070C0"/>
                </a:solidFill>
                <a:latin typeface="Gill Sans MT" pitchFamily="34" charset="0"/>
              </a:rPr>
              <a:t>logos</a:t>
            </a:r>
            <a:r>
              <a:rPr lang="en-GB" sz="3200" dirty="0" smtClean="0">
                <a:latin typeface="Gill Sans MT" pitchFamily="34" charset="0"/>
              </a:rPr>
              <a:t> </a:t>
            </a:r>
            <a:r>
              <a:rPr lang="en-GB" sz="3200" i="1" dirty="0" smtClean="0">
                <a:latin typeface="Gill Sans MT" pitchFamily="34" charset="0"/>
              </a:rPr>
              <a:t>(Greek = word)</a:t>
            </a:r>
          </a:p>
          <a:p>
            <a:r>
              <a:rPr lang="en-GB" sz="2400" dirty="0">
                <a:latin typeface="Gill Sans MT" pitchFamily="34" charset="0"/>
              </a:rPr>
              <a:t>an opening to a story that establishes the setting and gives background details, often some earlier story that ties into the main one</a:t>
            </a:r>
            <a:r>
              <a:rPr lang="en-GB" sz="2400" dirty="0" smtClean="0">
                <a:latin typeface="Gill Sans MT" pitchFamily="34" charset="0"/>
              </a:rPr>
              <a:t>.</a:t>
            </a:r>
            <a:endParaRPr lang="en-GB" sz="2400" dirty="0">
              <a:latin typeface="Gill Sans MT" pitchFamily="34" charset="0"/>
            </a:endParaRPr>
          </a:p>
        </p:txBody>
      </p:sp>
      <p:sp>
        <p:nvSpPr>
          <p:cNvPr id="10" name="TextBox 9"/>
          <p:cNvSpPr txBox="1"/>
          <p:nvPr/>
        </p:nvSpPr>
        <p:spPr>
          <a:xfrm>
            <a:off x="107504" y="5445225"/>
            <a:ext cx="8928992" cy="1384995"/>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TUE 13</a:t>
            </a:r>
            <a:r>
              <a:rPr lang="en-GB" sz="2800" baseline="30000" dirty="0" smtClean="0">
                <a:latin typeface="Gill Sans MT" pitchFamily="34" charset="0"/>
              </a:rPr>
              <a:t>th</a:t>
            </a:r>
            <a:r>
              <a:rPr lang="en-GB" sz="2800" dirty="0" smtClean="0">
                <a:latin typeface="Gill Sans MT" pitchFamily="34" charset="0"/>
              </a:rPr>
              <a:t>)</a:t>
            </a:r>
          </a:p>
          <a:p>
            <a:r>
              <a:rPr lang="en-GB" sz="2800" dirty="0" smtClean="0">
                <a:latin typeface="Gill Sans MT" pitchFamily="34" charset="0"/>
              </a:rPr>
              <a:t>Write a short prologue for </a:t>
            </a:r>
            <a:r>
              <a:rPr lang="en-GB" sz="2800" i="1" dirty="0" smtClean="0">
                <a:latin typeface="Gill Sans MT" pitchFamily="34" charset="0"/>
              </a:rPr>
              <a:t>Of Mice and Men</a:t>
            </a:r>
            <a:r>
              <a:rPr lang="en-GB" sz="2800" dirty="0" smtClean="0">
                <a:latin typeface="Gill Sans MT" pitchFamily="34" charset="0"/>
              </a:rPr>
              <a:t>. 1 page maximum!</a:t>
            </a:r>
            <a:endParaRPr lang="en-GB" sz="2800" dirty="0">
              <a:latin typeface="Gill Sans MT" pitchFamily="34" charset="0"/>
            </a:endParaRPr>
          </a:p>
        </p:txBody>
      </p:sp>
    </p:spTree>
    <p:extLst>
      <p:ext uri="{BB962C8B-B14F-4D97-AF65-F5344CB8AC3E}">
        <p14:creationId xmlns:p14="http://schemas.microsoft.com/office/powerpoint/2010/main" val="3870321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Reading key challenge</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analyse language and structure?</a:t>
            </a:r>
            <a:endParaRPr lang="en-GB" sz="2800" u="sng" dirty="0">
              <a:latin typeface="Gill Sans MT" pitchFamily="34" charset="0"/>
            </a:endParaRPr>
          </a:p>
        </p:txBody>
      </p:sp>
      <p:sp>
        <p:nvSpPr>
          <p:cNvPr id="3" name="5-Point Star 2"/>
          <p:cNvSpPr/>
          <p:nvPr/>
        </p:nvSpPr>
        <p:spPr>
          <a:xfrm>
            <a:off x="1342280" y="1783456"/>
            <a:ext cx="637432" cy="6374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54248" y="1484784"/>
            <a:ext cx="7035503" cy="1169551"/>
          </a:xfrm>
          <a:prstGeom prst="rect">
            <a:avLst/>
          </a:prstGeom>
          <a:noFill/>
          <a:ln w="28575">
            <a:solidFill>
              <a:srgbClr val="0070C0"/>
            </a:solidFill>
          </a:ln>
        </p:spPr>
        <p:txBody>
          <a:bodyPr wrap="square" rtlCol="0">
            <a:spAutoFit/>
          </a:bodyPr>
          <a:lstStyle/>
          <a:p>
            <a:pPr marL="1800000" lvl="1">
              <a:spcAft>
                <a:spcPts val="600"/>
              </a:spcAft>
            </a:pPr>
            <a:r>
              <a:rPr lang="en-GB" dirty="0" smtClean="0">
                <a:latin typeface="Gill Sans MT" pitchFamily="34" charset="0"/>
              </a:rPr>
              <a:t>To get star of the hour, you must:</a:t>
            </a:r>
          </a:p>
          <a:p>
            <a:pPr marL="1800000" lvl="1" indent="-342900">
              <a:spcAft>
                <a:spcPts val="600"/>
              </a:spcAft>
              <a:buFont typeface="+mj-lt"/>
              <a:buAutoNum type="arabicPeriod"/>
            </a:pPr>
            <a:r>
              <a:rPr lang="en-GB" dirty="0" smtClean="0">
                <a:latin typeface="Gill Sans MT" pitchFamily="34" charset="0"/>
              </a:rPr>
              <a:t>LOOK at the person who is speaking.</a:t>
            </a:r>
          </a:p>
          <a:p>
            <a:pPr marL="1800000" lvl="1" indent="-342900">
              <a:spcAft>
                <a:spcPts val="600"/>
              </a:spcAft>
              <a:buFont typeface="+mj-lt"/>
              <a:buAutoNum type="arabicPeriod"/>
            </a:pPr>
            <a:r>
              <a:rPr lang="en-GB" dirty="0" smtClean="0">
                <a:latin typeface="Gill Sans MT" pitchFamily="34" charset="0"/>
              </a:rPr>
              <a:t>Contribute maturely to pair and class discussions</a:t>
            </a:r>
            <a:r>
              <a:rPr lang="en-GB" sz="2400" dirty="0" smtClean="0">
                <a:latin typeface="Gill Sans MT" pitchFamily="34" charset="0"/>
              </a:rPr>
              <a:t>.</a:t>
            </a:r>
            <a:endParaRPr lang="en-GB" sz="2400" dirty="0">
              <a:latin typeface="Gill Sans MT" pitchFamily="34" charset="0"/>
            </a:endParaRPr>
          </a:p>
        </p:txBody>
      </p:sp>
      <p:sp>
        <p:nvSpPr>
          <p:cNvPr id="6" name="TextBox 5"/>
          <p:cNvSpPr txBox="1"/>
          <p:nvPr/>
        </p:nvSpPr>
        <p:spPr>
          <a:xfrm>
            <a:off x="107504" y="2751311"/>
            <a:ext cx="8928992" cy="1200329"/>
          </a:xfrm>
          <a:prstGeom prst="rect">
            <a:avLst/>
          </a:prstGeom>
          <a:noFill/>
        </p:spPr>
        <p:txBody>
          <a:bodyPr wrap="square" rtlCol="0">
            <a:spAutoFit/>
          </a:bodyPr>
          <a:lstStyle/>
          <a:p>
            <a:r>
              <a:rPr lang="en-GB" sz="2400" dirty="0" smtClean="0">
                <a:latin typeface="Gill Sans MT" pitchFamily="34" charset="0"/>
              </a:rPr>
              <a:t>STARTER: Imagine that you found someone reading your diary. What emotions would you feel?</a:t>
            </a:r>
          </a:p>
          <a:p>
            <a:r>
              <a:rPr lang="en-GB" sz="2400" dirty="0" smtClean="0">
                <a:solidFill>
                  <a:srgbClr val="0070C0"/>
                </a:solidFill>
                <a:latin typeface="Gill Sans MT" pitchFamily="34" charset="0"/>
              </a:rPr>
              <a:t>Would you feel differently if it was someone you secretly fancied?</a:t>
            </a:r>
          </a:p>
        </p:txBody>
      </p:sp>
      <p:sp>
        <p:nvSpPr>
          <p:cNvPr id="8" name="TextBox 7"/>
          <p:cNvSpPr txBox="1"/>
          <p:nvPr/>
        </p:nvSpPr>
        <p:spPr>
          <a:xfrm>
            <a:off x="107504" y="6237312"/>
            <a:ext cx="8928992" cy="523220"/>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Tue 3</a:t>
            </a:r>
            <a:r>
              <a:rPr lang="en-GB" sz="2800" baseline="30000" dirty="0" smtClean="0">
                <a:latin typeface="Gill Sans MT" pitchFamily="34" charset="0"/>
              </a:rPr>
              <a:t>rd</a:t>
            </a:r>
            <a:r>
              <a:rPr lang="en-GB" sz="2800" dirty="0" smtClean="0">
                <a:latin typeface="Gill Sans MT" pitchFamily="34" charset="0"/>
              </a:rPr>
              <a:t> March) - </a:t>
            </a:r>
            <a:r>
              <a:rPr lang="en-GB" sz="2800" dirty="0" err="1" smtClean="0">
                <a:latin typeface="Gill Sans MT" pitchFamily="34" charset="0"/>
              </a:rPr>
              <a:t>SAMlearning</a:t>
            </a:r>
            <a:endParaRPr lang="en-GB" sz="2800" dirty="0" smtClean="0">
              <a:latin typeface="Gill Sans MT" pitchFamily="34" charset="0"/>
            </a:endParaRPr>
          </a:p>
        </p:txBody>
      </p: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22097" y="3951640"/>
            <a:ext cx="2290738" cy="217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27403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Structural features - annotate</a:t>
            </a:r>
            <a:endParaRPr lang="en-GB" dirty="0"/>
          </a:p>
        </p:txBody>
      </p:sp>
      <p:sp>
        <p:nvSpPr>
          <p:cNvPr id="3" name="Content Placeholder 2"/>
          <p:cNvSpPr>
            <a:spLocks noGrp="1"/>
          </p:cNvSpPr>
          <p:nvPr>
            <p:ph idx="1"/>
          </p:nvPr>
        </p:nvSpPr>
        <p:spPr/>
        <p:txBody>
          <a:bodyPr/>
          <a:lstStyle/>
          <a:p>
            <a:r>
              <a:rPr lang="en-GB" dirty="0" smtClean="0"/>
              <a:t>Juliet has six speeches in this extract. Who is she addressing in each of them?</a:t>
            </a:r>
          </a:p>
          <a:p>
            <a:r>
              <a:rPr lang="en-GB" dirty="0" smtClean="0"/>
              <a:t>What questions and answers can you identify?</a:t>
            </a:r>
          </a:p>
          <a:p>
            <a:r>
              <a:rPr lang="en-GB" dirty="0" smtClean="0"/>
              <a:t>What emotion is Juliet feeling in each speech? When and why do her feelings change?</a:t>
            </a:r>
          </a:p>
          <a:p>
            <a:r>
              <a:rPr lang="en-GB" dirty="0" smtClean="0"/>
              <a:t>Does Juliet respond to what Romeo says? Why/why not?</a:t>
            </a:r>
          </a:p>
          <a:p>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language and structure?</a:t>
            </a:r>
            <a:endParaRPr lang="en-GB" dirty="0"/>
          </a:p>
        </p:txBody>
      </p:sp>
    </p:spTree>
    <p:extLst>
      <p:ext uri="{BB962C8B-B14F-4D97-AF65-F5344CB8AC3E}">
        <p14:creationId xmlns:p14="http://schemas.microsoft.com/office/powerpoint/2010/main" val="29492868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Language features - annotate</a:t>
            </a:r>
            <a:endParaRPr lang="en-GB" dirty="0"/>
          </a:p>
        </p:txBody>
      </p:sp>
      <p:sp>
        <p:nvSpPr>
          <p:cNvPr id="3" name="Content Placeholder 2"/>
          <p:cNvSpPr>
            <a:spLocks noGrp="1"/>
          </p:cNvSpPr>
          <p:nvPr>
            <p:ph idx="1"/>
          </p:nvPr>
        </p:nvSpPr>
        <p:spPr/>
        <p:txBody>
          <a:bodyPr/>
          <a:lstStyle/>
          <a:p>
            <a:r>
              <a:rPr lang="en-GB" dirty="0" smtClean="0"/>
              <a:t>What imagery does Juliet use? What does it tell us about her feelings?</a:t>
            </a:r>
          </a:p>
          <a:p>
            <a:r>
              <a:rPr lang="en-GB" dirty="0" smtClean="0"/>
              <a:t>Does Juliet use short or extended sentences? Why?</a:t>
            </a:r>
          </a:p>
          <a:p>
            <a:r>
              <a:rPr lang="en-GB" dirty="0" smtClean="0"/>
              <a:t>What are the most powerful words that Juliet uses? How do they link to her emotions?</a:t>
            </a:r>
          </a:p>
          <a:p>
            <a:endParaRPr lang="en-GB" dirty="0" smtClean="0"/>
          </a:p>
          <a:p>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language and structure?</a:t>
            </a:r>
            <a:endParaRPr lang="en-GB" dirty="0"/>
          </a:p>
        </p:txBody>
      </p:sp>
    </p:spTree>
    <p:extLst>
      <p:ext uri="{BB962C8B-B14F-4D97-AF65-F5344CB8AC3E}">
        <p14:creationId xmlns:p14="http://schemas.microsoft.com/office/powerpoint/2010/main" val="96274741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400" b="1" dirty="0"/>
              <a:t>Explore how Shakespeare uses structure and language to show the ways that Juliet’s feelings change in Act 2, Scene 2</a:t>
            </a:r>
            <a:r>
              <a:rPr lang="en-GB" sz="2400" b="1" dirty="0" smtClean="0"/>
              <a:t>.</a:t>
            </a:r>
            <a:endParaRPr lang="en-GB" sz="2400" dirty="0"/>
          </a:p>
        </p:txBody>
      </p:sp>
      <p:sp>
        <p:nvSpPr>
          <p:cNvPr id="3" name="Content Placeholder 2"/>
          <p:cNvSpPr>
            <a:spLocks noGrp="1"/>
          </p:cNvSpPr>
          <p:nvPr>
            <p:ph idx="1"/>
          </p:nvPr>
        </p:nvSpPr>
        <p:spPr/>
        <p:txBody>
          <a:bodyPr/>
          <a:lstStyle/>
          <a:p>
            <a:r>
              <a:rPr lang="en-GB" dirty="0" smtClean="0"/>
              <a:t>Write a response including at least one point about structure, and at least one about language.</a:t>
            </a:r>
          </a:p>
          <a:p>
            <a:r>
              <a:rPr lang="en-GB" dirty="0" smtClean="0"/>
              <a:t>Keep it short and to the point!</a:t>
            </a:r>
          </a:p>
          <a:p>
            <a:r>
              <a:rPr lang="en-GB" dirty="0" smtClean="0"/>
              <a:t>Try to use evidence from different points in the extract (</a:t>
            </a:r>
            <a:r>
              <a:rPr lang="en-GB" smtClean="0"/>
              <a:t>beginning/middle/end).</a:t>
            </a:r>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language and structure?</a:t>
            </a:r>
            <a:endParaRPr lang="en-GB" dirty="0"/>
          </a:p>
        </p:txBody>
      </p:sp>
    </p:spTree>
    <p:extLst>
      <p:ext uri="{BB962C8B-B14F-4D97-AF65-F5344CB8AC3E}">
        <p14:creationId xmlns:p14="http://schemas.microsoft.com/office/powerpoint/2010/main" val="225452003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3074"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644008" y="798990"/>
            <a:ext cx="4760476" cy="6165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4798" y="2348880"/>
            <a:ext cx="4760476" cy="1925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language and structure?</a:t>
            </a:r>
            <a:endParaRPr lang="en-GB" dirty="0"/>
          </a:p>
        </p:txBody>
      </p:sp>
    </p:spTree>
    <p:extLst>
      <p:ext uri="{BB962C8B-B14F-4D97-AF65-F5344CB8AC3E}">
        <p14:creationId xmlns:p14="http://schemas.microsoft.com/office/powerpoint/2010/main" val="406408317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400" b="1" dirty="0"/>
              <a:t>FIT time: Explore how Shakespeare uses structure and language to show the ways that Juliet’s feelings change in Act 2, Scene 2.</a:t>
            </a:r>
            <a:endParaRPr lang="en-GB" sz="24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22932899"/>
              </p:ext>
            </p:extLst>
          </p:nvPr>
        </p:nvGraphicFramePr>
        <p:xfrm>
          <a:off x="457200" y="1600200"/>
          <a:ext cx="8219256" cy="3947160"/>
        </p:xfrm>
        <a:graphic>
          <a:graphicData uri="http://schemas.openxmlformats.org/drawingml/2006/table">
            <a:tbl>
              <a:tblPr firstRow="1" bandRow="1">
                <a:tableStyleId>{5C22544A-7EE6-4342-B048-85BDC9FD1C3A}</a:tableStyleId>
              </a:tblPr>
              <a:tblGrid>
                <a:gridCol w="2894116"/>
                <a:gridCol w="766970"/>
                <a:gridCol w="4558170"/>
              </a:tblGrid>
              <a:tr h="370840">
                <a:tc>
                  <a:txBody>
                    <a:bodyPr/>
                    <a:lstStyle/>
                    <a:p>
                      <a:r>
                        <a:rPr lang="en-GB" dirty="0" smtClean="0"/>
                        <a:t>WWW</a:t>
                      </a:r>
                      <a:endParaRPr lang="en-GB" dirty="0"/>
                    </a:p>
                  </a:txBody>
                  <a:tcPr/>
                </a:tc>
                <a:tc>
                  <a:txBody>
                    <a:bodyPr/>
                    <a:lstStyle/>
                    <a:p>
                      <a:endParaRPr lang="en-GB" dirty="0"/>
                    </a:p>
                  </a:txBody>
                  <a:tcPr/>
                </a:tc>
                <a:tc>
                  <a:txBody>
                    <a:bodyPr/>
                    <a:lstStyle/>
                    <a:p>
                      <a:r>
                        <a:rPr lang="en-GB" dirty="0" smtClean="0"/>
                        <a:t>EBI</a:t>
                      </a:r>
                      <a:endParaRPr lang="en-GB" dirty="0"/>
                    </a:p>
                  </a:txBody>
                  <a:tcPr/>
                </a:tc>
              </a:tr>
              <a:tr h="370840">
                <a:tc>
                  <a:txBody>
                    <a:bodyPr/>
                    <a:lstStyle/>
                    <a:p>
                      <a:r>
                        <a:rPr lang="en-GB" dirty="0" smtClean="0"/>
                        <a:t>Clear analysis of change in emotions over time</a:t>
                      </a:r>
                      <a:endParaRPr lang="en-GB" dirty="0"/>
                    </a:p>
                  </a:txBody>
                  <a:tcPr/>
                </a:tc>
                <a:tc>
                  <a:txBody>
                    <a:bodyPr/>
                    <a:lstStyle/>
                    <a:p>
                      <a:r>
                        <a:rPr lang="en-GB" dirty="0" smtClean="0"/>
                        <a:t>1</a:t>
                      </a:r>
                      <a:endParaRPr lang="en-GB" dirty="0"/>
                    </a:p>
                  </a:txBody>
                  <a:tcPr/>
                </a:tc>
                <a:tc>
                  <a:txBody>
                    <a:bodyPr/>
                    <a:lstStyle/>
                    <a:p>
                      <a:r>
                        <a:rPr lang="en-GB" dirty="0" smtClean="0"/>
                        <a:t>Look at evidence from the whole extract</a:t>
                      </a:r>
                      <a:r>
                        <a:rPr lang="en-GB" baseline="0" dirty="0" smtClean="0"/>
                        <a:t> to identify change</a:t>
                      </a:r>
                      <a:endParaRPr lang="en-GB" dirty="0"/>
                    </a:p>
                  </a:txBody>
                  <a:tcPr/>
                </a:tc>
              </a:tr>
              <a:tr h="370840">
                <a:tc>
                  <a:txBody>
                    <a:bodyPr/>
                    <a:lstStyle/>
                    <a:p>
                      <a:r>
                        <a:rPr lang="en-GB" dirty="0" smtClean="0"/>
                        <a:t>Good use of short quotes as evidence</a:t>
                      </a:r>
                      <a:endParaRPr lang="en-GB" dirty="0"/>
                    </a:p>
                  </a:txBody>
                  <a:tcPr/>
                </a:tc>
                <a:tc>
                  <a:txBody>
                    <a:bodyPr/>
                    <a:lstStyle/>
                    <a:p>
                      <a:r>
                        <a:rPr lang="en-GB" dirty="0" smtClean="0"/>
                        <a:t>2</a:t>
                      </a:r>
                      <a:endParaRPr lang="en-GB" dirty="0"/>
                    </a:p>
                  </a:txBody>
                  <a:tcPr/>
                </a:tc>
                <a:tc>
                  <a:txBody>
                    <a:bodyPr/>
                    <a:lstStyle/>
                    <a:p>
                      <a:r>
                        <a:rPr lang="en-GB" dirty="0" smtClean="0"/>
                        <a:t>Always use evidence by quoting</a:t>
                      </a:r>
                      <a:endParaRPr lang="en-GB" dirty="0"/>
                    </a:p>
                  </a:txBody>
                  <a:tcPr/>
                </a:tc>
              </a:tr>
              <a:tr h="370840">
                <a:tc>
                  <a:txBody>
                    <a:bodyPr/>
                    <a:lstStyle/>
                    <a:p>
                      <a:r>
                        <a:rPr lang="en-GB" dirty="0" smtClean="0"/>
                        <a:t>Detailed analysis of language</a:t>
                      </a:r>
                      <a:endParaRPr lang="en-GB" dirty="0"/>
                    </a:p>
                  </a:txBody>
                  <a:tcPr/>
                </a:tc>
                <a:tc>
                  <a:txBody>
                    <a:bodyPr/>
                    <a:lstStyle/>
                    <a:p>
                      <a:r>
                        <a:rPr lang="en-GB" dirty="0" smtClean="0"/>
                        <a:t>3</a:t>
                      </a:r>
                      <a:endParaRPr lang="en-GB" dirty="0"/>
                    </a:p>
                  </a:txBody>
                  <a:tcPr/>
                </a:tc>
                <a:tc>
                  <a:txBody>
                    <a:bodyPr/>
                    <a:lstStyle/>
                    <a:p>
                      <a:r>
                        <a:rPr lang="en-GB" dirty="0" smtClean="0"/>
                        <a:t>Analyse </a:t>
                      </a:r>
                      <a:r>
                        <a:rPr lang="en-GB" dirty="0" err="1" smtClean="0"/>
                        <a:t>langauge</a:t>
                      </a:r>
                      <a:r>
                        <a:rPr lang="en-GB" baseline="0" dirty="0" smtClean="0"/>
                        <a:t> – ‘zoom in’ on words</a:t>
                      </a:r>
                      <a:endParaRPr lang="en-GB" dirty="0"/>
                    </a:p>
                  </a:txBody>
                  <a:tcPr/>
                </a:tc>
              </a:tr>
              <a:tr h="370840">
                <a:tc>
                  <a:txBody>
                    <a:bodyPr/>
                    <a:lstStyle/>
                    <a:p>
                      <a:endParaRPr lang="en-GB" dirty="0"/>
                    </a:p>
                  </a:txBody>
                  <a:tcPr/>
                </a:tc>
                <a:tc>
                  <a:txBody>
                    <a:bodyPr/>
                    <a:lstStyle/>
                    <a:p>
                      <a:r>
                        <a:rPr lang="en-GB" dirty="0" smtClean="0"/>
                        <a:t>4</a:t>
                      </a:r>
                      <a:endParaRPr lang="en-GB" dirty="0"/>
                    </a:p>
                  </a:txBody>
                  <a:tcPr/>
                </a:tc>
                <a:tc>
                  <a:txBody>
                    <a:bodyPr/>
                    <a:lstStyle/>
                    <a:p>
                      <a:r>
                        <a:rPr lang="en-GB" dirty="0" smtClean="0"/>
                        <a:t>Don’t refer to the modern translation</a:t>
                      </a:r>
                      <a:endParaRPr lang="en-GB" dirty="0"/>
                    </a:p>
                  </a:txBody>
                  <a:tcPr/>
                </a:tc>
              </a:tr>
              <a:tr h="370840">
                <a:tc>
                  <a:txBody>
                    <a:bodyPr/>
                    <a:lstStyle/>
                    <a:p>
                      <a:r>
                        <a:rPr lang="en-GB" dirty="0" smtClean="0"/>
                        <a:t>Clearly structured answer</a:t>
                      </a:r>
                      <a:endParaRPr lang="en-GB" dirty="0"/>
                    </a:p>
                  </a:txBody>
                  <a:tcPr/>
                </a:tc>
                <a:tc>
                  <a:txBody>
                    <a:bodyPr/>
                    <a:lstStyle/>
                    <a:p>
                      <a:r>
                        <a:rPr lang="en-GB" dirty="0" smtClean="0"/>
                        <a:t>5</a:t>
                      </a:r>
                      <a:endParaRPr lang="en-GB" dirty="0"/>
                    </a:p>
                  </a:txBody>
                  <a:tcPr/>
                </a:tc>
                <a:tc>
                  <a:txBody>
                    <a:bodyPr/>
                    <a:lstStyle/>
                    <a:p>
                      <a:r>
                        <a:rPr lang="en-GB" dirty="0" smtClean="0"/>
                        <a:t>Structure your answer appropriately</a:t>
                      </a:r>
                      <a:r>
                        <a:rPr lang="en-GB" baseline="0" dirty="0" smtClean="0"/>
                        <a:t> to task and time available</a:t>
                      </a:r>
                      <a:endParaRPr lang="en-GB" dirty="0"/>
                    </a:p>
                  </a:txBody>
                  <a:tcPr/>
                </a:tc>
              </a:tr>
              <a:tr h="370840">
                <a:tc>
                  <a:txBody>
                    <a:bodyPr/>
                    <a:lstStyle/>
                    <a:p>
                      <a:r>
                        <a:rPr lang="en-GB" dirty="0" smtClean="0"/>
                        <a:t>Detailed explanation of specific example from the text</a:t>
                      </a:r>
                      <a:endParaRPr lang="en-GB" dirty="0"/>
                    </a:p>
                  </a:txBody>
                  <a:tcPr/>
                </a:tc>
                <a:tc>
                  <a:txBody>
                    <a:bodyPr/>
                    <a:lstStyle/>
                    <a:p>
                      <a:r>
                        <a:rPr lang="en-GB" dirty="0" smtClean="0"/>
                        <a:t>6</a:t>
                      </a:r>
                      <a:endParaRPr lang="en-GB" dirty="0"/>
                    </a:p>
                  </a:txBody>
                  <a:tcPr/>
                </a:tc>
                <a:tc>
                  <a:txBody>
                    <a:bodyPr/>
                    <a:lstStyle/>
                    <a:p>
                      <a:r>
                        <a:rPr lang="en-GB" dirty="0" smtClean="0"/>
                        <a:t>Try to explain specific examples in</a:t>
                      </a:r>
                      <a:r>
                        <a:rPr lang="en-GB" baseline="0" dirty="0" smtClean="0"/>
                        <a:t> detail</a:t>
                      </a:r>
                      <a:endParaRPr lang="en-GB" dirty="0"/>
                    </a:p>
                  </a:txBody>
                  <a:tcPr/>
                </a:tc>
              </a:tr>
            </a:tbl>
          </a:graphicData>
        </a:graphic>
      </p:graphicFrame>
    </p:spTree>
    <p:extLst>
      <p:ext uri="{BB962C8B-B14F-4D97-AF65-F5344CB8AC3E}">
        <p14:creationId xmlns:p14="http://schemas.microsoft.com/office/powerpoint/2010/main" val="345471513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Juliet</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analyse a character?</a:t>
            </a:r>
            <a:endParaRPr lang="en-GB" sz="2800" u="sng" dirty="0">
              <a:latin typeface="Gill Sans MT" pitchFamily="34" charset="0"/>
            </a:endParaRPr>
          </a:p>
        </p:txBody>
      </p:sp>
      <p:sp>
        <p:nvSpPr>
          <p:cNvPr id="3" name="5-Point Star 2"/>
          <p:cNvSpPr/>
          <p:nvPr/>
        </p:nvSpPr>
        <p:spPr>
          <a:xfrm>
            <a:off x="1342280" y="1783456"/>
            <a:ext cx="637432" cy="6374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54248" y="1484784"/>
            <a:ext cx="7035503" cy="1169551"/>
          </a:xfrm>
          <a:prstGeom prst="rect">
            <a:avLst/>
          </a:prstGeom>
          <a:noFill/>
          <a:ln w="28575">
            <a:solidFill>
              <a:srgbClr val="0070C0"/>
            </a:solidFill>
          </a:ln>
        </p:spPr>
        <p:txBody>
          <a:bodyPr wrap="square" rtlCol="0">
            <a:spAutoFit/>
          </a:bodyPr>
          <a:lstStyle/>
          <a:p>
            <a:pPr marL="1800000" lvl="1">
              <a:spcAft>
                <a:spcPts val="600"/>
              </a:spcAft>
            </a:pPr>
            <a:r>
              <a:rPr lang="en-GB" dirty="0" smtClean="0">
                <a:latin typeface="Gill Sans MT" pitchFamily="34" charset="0"/>
              </a:rPr>
              <a:t>To get star of the hour, you must:</a:t>
            </a:r>
          </a:p>
          <a:p>
            <a:pPr marL="1800000" lvl="1" indent="-342900">
              <a:spcAft>
                <a:spcPts val="600"/>
              </a:spcAft>
              <a:buFont typeface="+mj-lt"/>
              <a:buAutoNum type="arabicPeriod"/>
            </a:pPr>
            <a:r>
              <a:rPr lang="en-GB" dirty="0" smtClean="0">
                <a:latin typeface="Gill Sans MT" pitchFamily="34" charset="0"/>
              </a:rPr>
              <a:t>LOOK at the person who is speaking.</a:t>
            </a:r>
          </a:p>
          <a:p>
            <a:pPr marL="1800000" lvl="1" indent="-342900">
              <a:spcAft>
                <a:spcPts val="600"/>
              </a:spcAft>
              <a:buFont typeface="+mj-lt"/>
              <a:buAutoNum type="arabicPeriod"/>
            </a:pPr>
            <a:r>
              <a:rPr lang="en-GB" dirty="0" smtClean="0">
                <a:latin typeface="Gill Sans MT" pitchFamily="34" charset="0"/>
              </a:rPr>
              <a:t>Contribute maturely to pair and class discussions</a:t>
            </a:r>
            <a:r>
              <a:rPr lang="en-GB" sz="2400" dirty="0" smtClean="0">
                <a:latin typeface="Gill Sans MT" pitchFamily="34" charset="0"/>
              </a:rPr>
              <a:t>.</a:t>
            </a:r>
            <a:endParaRPr lang="en-GB" sz="2400" dirty="0">
              <a:latin typeface="Gill Sans MT" pitchFamily="34" charset="0"/>
            </a:endParaRPr>
          </a:p>
        </p:txBody>
      </p:sp>
      <p:sp>
        <p:nvSpPr>
          <p:cNvPr id="6" name="TextBox 5"/>
          <p:cNvSpPr txBox="1"/>
          <p:nvPr/>
        </p:nvSpPr>
        <p:spPr>
          <a:xfrm>
            <a:off x="107504" y="2751311"/>
            <a:ext cx="8928992" cy="1200329"/>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How do children behave the night before Christmas?</a:t>
            </a:r>
          </a:p>
          <a:p>
            <a:r>
              <a:rPr lang="en-GB" sz="2400" dirty="0" smtClean="0">
                <a:solidFill>
                  <a:srgbClr val="0070C0"/>
                </a:solidFill>
                <a:latin typeface="Gill Sans MT" pitchFamily="34" charset="0"/>
              </a:rPr>
              <a:t>What analogous situations can you think of?</a:t>
            </a:r>
          </a:p>
        </p:txBody>
      </p:sp>
      <p:sp>
        <p:nvSpPr>
          <p:cNvPr id="8" name="TextBox 7"/>
          <p:cNvSpPr txBox="1"/>
          <p:nvPr/>
        </p:nvSpPr>
        <p:spPr>
          <a:xfrm>
            <a:off x="107504" y="6237312"/>
            <a:ext cx="8928992" cy="523220"/>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Mon 9th March) - </a:t>
            </a:r>
            <a:r>
              <a:rPr lang="en-GB" sz="2800" dirty="0" err="1" smtClean="0">
                <a:latin typeface="Gill Sans MT" pitchFamily="34" charset="0"/>
              </a:rPr>
              <a:t>SAMlearning</a:t>
            </a:r>
            <a:endParaRPr lang="en-GB" sz="2800" dirty="0" smtClean="0">
              <a:latin typeface="Gill Sans MT"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40946" y="3861048"/>
            <a:ext cx="249555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802917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How does Juliet think about herself?</a:t>
            </a:r>
            <a:endParaRPr lang="en-GB" dirty="0"/>
          </a:p>
        </p:txBody>
      </p:sp>
      <p:sp>
        <p:nvSpPr>
          <p:cNvPr id="3" name="Content Placeholder 2"/>
          <p:cNvSpPr>
            <a:spLocks noGrp="1"/>
          </p:cNvSpPr>
          <p:nvPr>
            <p:ph idx="1"/>
          </p:nvPr>
        </p:nvSpPr>
        <p:spPr/>
        <p:txBody>
          <a:bodyPr>
            <a:normAutofit/>
          </a:bodyPr>
          <a:lstStyle/>
          <a:p>
            <a:pPr marL="0" indent="0">
              <a:buNone/>
            </a:pPr>
            <a:r>
              <a:rPr lang="en-GB" dirty="0" smtClean="0"/>
              <a:t>O</a:t>
            </a:r>
            <a:r>
              <a:rPr lang="en-GB" dirty="0"/>
              <a:t>, I have bought the mansion of a love,</a:t>
            </a:r>
          </a:p>
          <a:p>
            <a:pPr marL="0" indent="0">
              <a:buNone/>
            </a:pPr>
            <a:r>
              <a:rPr lang="en-GB" dirty="0"/>
              <a:t>But not </a:t>
            </a:r>
            <a:r>
              <a:rPr lang="en-GB" dirty="0" err="1"/>
              <a:t>possess'd</a:t>
            </a:r>
            <a:r>
              <a:rPr lang="en-GB" dirty="0"/>
              <a:t> it, and, though I am sold,</a:t>
            </a:r>
          </a:p>
          <a:p>
            <a:pPr marL="0" indent="0">
              <a:buNone/>
            </a:pPr>
            <a:r>
              <a:rPr lang="en-GB" dirty="0"/>
              <a:t>Not yet </a:t>
            </a:r>
            <a:r>
              <a:rPr lang="en-GB" dirty="0" err="1"/>
              <a:t>enjoy'd</a:t>
            </a:r>
            <a:r>
              <a:rPr lang="en-GB" dirty="0"/>
              <a:t>: so tedious is this day</a:t>
            </a:r>
          </a:p>
          <a:p>
            <a:pPr marL="0" indent="0">
              <a:buNone/>
            </a:pPr>
            <a:r>
              <a:rPr lang="en-GB" dirty="0"/>
              <a:t>As is the night before some festival</a:t>
            </a:r>
          </a:p>
          <a:p>
            <a:pPr marL="0" indent="0">
              <a:buNone/>
            </a:pPr>
            <a:r>
              <a:rPr lang="en-GB" dirty="0"/>
              <a:t>To an impatient child that hath new robes</a:t>
            </a:r>
          </a:p>
          <a:p>
            <a:pPr marL="0" indent="0">
              <a:buNone/>
            </a:pPr>
            <a:r>
              <a:rPr lang="en-GB" dirty="0"/>
              <a:t>And may not wear them</a:t>
            </a:r>
            <a:r>
              <a:rPr lang="en-GB" dirty="0" smtClean="0"/>
              <a:t>.</a:t>
            </a:r>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a character?</a:t>
            </a:r>
            <a:endParaRPr lang="en-GB" dirty="0"/>
          </a:p>
        </p:txBody>
      </p:sp>
    </p:spTree>
    <p:extLst>
      <p:ext uri="{BB962C8B-B14F-4D97-AF65-F5344CB8AC3E}">
        <p14:creationId xmlns:p14="http://schemas.microsoft.com/office/powerpoint/2010/main" val="253429443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How does Juliet think about herself?</a:t>
            </a:r>
            <a:endParaRPr lang="en-GB" dirty="0"/>
          </a:p>
        </p:txBody>
      </p:sp>
      <p:sp>
        <p:nvSpPr>
          <p:cNvPr id="3" name="Content Placeholder 2"/>
          <p:cNvSpPr>
            <a:spLocks noGrp="1"/>
          </p:cNvSpPr>
          <p:nvPr>
            <p:ph idx="1"/>
          </p:nvPr>
        </p:nvSpPr>
        <p:spPr/>
        <p:txBody>
          <a:bodyPr>
            <a:normAutofit/>
          </a:bodyPr>
          <a:lstStyle/>
          <a:p>
            <a:pPr marL="0" indent="0">
              <a:buNone/>
            </a:pPr>
            <a:r>
              <a:rPr lang="en-GB" dirty="0" smtClean="0"/>
              <a:t>O</a:t>
            </a:r>
            <a:r>
              <a:rPr lang="en-GB" dirty="0"/>
              <a:t>, I have </a:t>
            </a:r>
            <a:r>
              <a:rPr lang="en-GB" dirty="0">
                <a:solidFill>
                  <a:srgbClr val="FF0000"/>
                </a:solidFill>
              </a:rPr>
              <a:t>bought</a:t>
            </a:r>
            <a:r>
              <a:rPr lang="en-GB" dirty="0"/>
              <a:t> the </a:t>
            </a:r>
            <a:r>
              <a:rPr lang="en-GB" dirty="0">
                <a:solidFill>
                  <a:srgbClr val="FF0000"/>
                </a:solidFill>
              </a:rPr>
              <a:t>mansion</a:t>
            </a:r>
            <a:r>
              <a:rPr lang="en-GB" dirty="0"/>
              <a:t> of a love,</a:t>
            </a:r>
          </a:p>
          <a:p>
            <a:pPr marL="0" indent="0">
              <a:buNone/>
            </a:pPr>
            <a:r>
              <a:rPr lang="en-GB" dirty="0"/>
              <a:t>But not </a:t>
            </a:r>
            <a:r>
              <a:rPr lang="en-GB" dirty="0" err="1">
                <a:solidFill>
                  <a:srgbClr val="FF0000"/>
                </a:solidFill>
              </a:rPr>
              <a:t>possess'd</a:t>
            </a:r>
            <a:r>
              <a:rPr lang="en-GB" dirty="0"/>
              <a:t> it, and, though I am </a:t>
            </a:r>
            <a:r>
              <a:rPr lang="en-GB" dirty="0">
                <a:solidFill>
                  <a:srgbClr val="FF0000"/>
                </a:solidFill>
              </a:rPr>
              <a:t>sold</a:t>
            </a:r>
            <a:r>
              <a:rPr lang="en-GB" dirty="0"/>
              <a:t>,</a:t>
            </a:r>
          </a:p>
          <a:p>
            <a:pPr marL="0" indent="0">
              <a:buNone/>
            </a:pPr>
            <a:r>
              <a:rPr lang="en-GB" dirty="0"/>
              <a:t>Not yet </a:t>
            </a:r>
            <a:r>
              <a:rPr lang="en-GB" dirty="0" err="1"/>
              <a:t>enjoy'd</a:t>
            </a:r>
            <a:r>
              <a:rPr lang="en-GB" dirty="0"/>
              <a:t>: so tedious is this day</a:t>
            </a:r>
          </a:p>
          <a:p>
            <a:pPr marL="0" indent="0">
              <a:buNone/>
            </a:pPr>
            <a:r>
              <a:rPr lang="en-GB" dirty="0"/>
              <a:t>As is the night before some festival</a:t>
            </a:r>
          </a:p>
          <a:p>
            <a:pPr marL="0" indent="0">
              <a:buNone/>
            </a:pPr>
            <a:r>
              <a:rPr lang="en-GB" dirty="0"/>
              <a:t>To an impatient child that hath new robes</a:t>
            </a:r>
          </a:p>
          <a:p>
            <a:pPr marL="0" indent="0">
              <a:buNone/>
            </a:pPr>
            <a:r>
              <a:rPr lang="en-GB" dirty="0"/>
              <a:t>And may not wear them</a:t>
            </a:r>
            <a:r>
              <a:rPr lang="en-GB" dirty="0" smtClean="0"/>
              <a:t>.</a:t>
            </a:r>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a character?</a:t>
            </a:r>
            <a:endParaRPr lang="en-GB" dirty="0"/>
          </a:p>
        </p:txBody>
      </p:sp>
    </p:spTree>
    <p:extLst>
      <p:ext uri="{BB962C8B-B14F-4D97-AF65-F5344CB8AC3E}">
        <p14:creationId xmlns:p14="http://schemas.microsoft.com/office/powerpoint/2010/main" val="101093370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How does Juliet use oxymoron? How is this different to Romeo?</a:t>
            </a:r>
            <a:endParaRPr lang="en-GB" dirty="0"/>
          </a:p>
        </p:txBody>
      </p:sp>
      <p:sp>
        <p:nvSpPr>
          <p:cNvPr id="3" name="Content Placeholder 2"/>
          <p:cNvSpPr>
            <a:spLocks noGrp="1"/>
          </p:cNvSpPr>
          <p:nvPr>
            <p:ph idx="1"/>
          </p:nvPr>
        </p:nvSpPr>
        <p:spPr/>
        <p:txBody>
          <a:bodyPr>
            <a:normAutofit fontScale="70000" lnSpcReduction="20000"/>
          </a:bodyPr>
          <a:lstStyle/>
          <a:p>
            <a:pPr marL="0" indent="0">
              <a:buNone/>
            </a:pPr>
            <a:r>
              <a:rPr lang="en-GB" dirty="0"/>
              <a:t>O serpent heart, hid with a flowering face!</a:t>
            </a:r>
          </a:p>
          <a:p>
            <a:pPr marL="0" indent="0">
              <a:buNone/>
            </a:pPr>
            <a:r>
              <a:rPr lang="en-GB" dirty="0"/>
              <a:t>Did ever dragon keep so fair a cave?</a:t>
            </a:r>
          </a:p>
          <a:p>
            <a:pPr marL="0" indent="0">
              <a:buNone/>
            </a:pPr>
            <a:r>
              <a:rPr lang="en-GB" dirty="0"/>
              <a:t>Beautiful tyrant! fiend angelical!</a:t>
            </a:r>
          </a:p>
          <a:p>
            <a:pPr marL="0" indent="0">
              <a:buNone/>
            </a:pPr>
            <a:r>
              <a:rPr lang="en-GB" dirty="0"/>
              <a:t>Dove-</a:t>
            </a:r>
            <a:r>
              <a:rPr lang="en-GB" dirty="0" err="1"/>
              <a:t>feather'd</a:t>
            </a:r>
            <a:r>
              <a:rPr lang="en-GB" dirty="0"/>
              <a:t> raven! </a:t>
            </a:r>
            <a:r>
              <a:rPr lang="en-GB" dirty="0" err="1"/>
              <a:t>wolvish</a:t>
            </a:r>
            <a:r>
              <a:rPr lang="en-GB" dirty="0"/>
              <a:t>-ravening lamb!</a:t>
            </a:r>
          </a:p>
          <a:p>
            <a:pPr marL="0" indent="0">
              <a:buNone/>
            </a:pPr>
            <a:r>
              <a:rPr lang="en-GB" dirty="0"/>
              <a:t>Despised substance of divinest show!</a:t>
            </a:r>
          </a:p>
          <a:p>
            <a:pPr marL="0" indent="0">
              <a:buNone/>
            </a:pPr>
            <a:r>
              <a:rPr lang="en-GB" dirty="0"/>
              <a:t>Just opposite to what thou justly </a:t>
            </a:r>
            <a:r>
              <a:rPr lang="en-GB" dirty="0" err="1"/>
              <a:t>seem'st</a:t>
            </a:r>
            <a:r>
              <a:rPr lang="en-GB" dirty="0"/>
              <a:t>,</a:t>
            </a:r>
          </a:p>
          <a:p>
            <a:pPr marL="0" indent="0">
              <a:buNone/>
            </a:pPr>
            <a:r>
              <a:rPr lang="en-GB" dirty="0"/>
              <a:t>A damned saint, an honourable villain!</a:t>
            </a:r>
          </a:p>
          <a:p>
            <a:pPr marL="0" indent="0">
              <a:buNone/>
            </a:pPr>
            <a:r>
              <a:rPr lang="en-GB" dirty="0"/>
              <a:t>O nature, what </a:t>
            </a:r>
            <a:r>
              <a:rPr lang="en-GB" dirty="0" err="1"/>
              <a:t>hadst</a:t>
            </a:r>
            <a:r>
              <a:rPr lang="en-GB" dirty="0"/>
              <a:t> thou to do in hell,</a:t>
            </a:r>
          </a:p>
          <a:p>
            <a:pPr marL="0" indent="0">
              <a:buNone/>
            </a:pPr>
            <a:r>
              <a:rPr lang="en-GB" dirty="0"/>
              <a:t>When thou didst bower the spirit of a fiend</a:t>
            </a:r>
          </a:p>
          <a:p>
            <a:pPr marL="0" indent="0">
              <a:buNone/>
            </a:pPr>
            <a:r>
              <a:rPr lang="en-GB" dirty="0"/>
              <a:t>In moral paradise of such sweet flesh?</a:t>
            </a:r>
          </a:p>
          <a:p>
            <a:pPr marL="0" indent="0">
              <a:buNone/>
            </a:pPr>
            <a:r>
              <a:rPr lang="en-GB" dirty="0"/>
              <a:t>Was ever book containing such vile matter</a:t>
            </a:r>
          </a:p>
          <a:p>
            <a:pPr marL="0" indent="0">
              <a:buNone/>
            </a:pPr>
            <a:r>
              <a:rPr lang="en-GB" dirty="0"/>
              <a:t>So fairly bound? O that deceit should dwell</a:t>
            </a:r>
          </a:p>
          <a:p>
            <a:pPr marL="0" indent="0">
              <a:buNone/>
            </a:pPr>
            <a:r>
              <a:rPr lang="en-GB" dirty="0"/>
              <a:t>In such a gorgeous palace!</a:t>
            </a:r>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a character?</a:t>
            </a:r>
            <a:endParaRPr lang="en-GB" dirty="0"/>
          </a:p>
        </p:txBody>
      </p:sp>
    </p:spTree>
    <p:extLst>
      <p:ext uri="{BB962C8B-B14F-4D97-AF65-F5344CB8AC3E}">
        <p14:creationId xmlns:p14="http://schemas.microsoft.com/office/powerpoint/2010/main" val="41790915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What should a good prologue contain?</a:t>
            </a:r>
            <a:endParaRPr lang="en-GB" dirty="0"/>
          </a:p>
        </p:txBody>
      </p:sp>
      <p:sp>
        <p:nvSpPr>
          <p:cNvPr id="3" name="Content Placeholder 2"/>
          <p:cNvSpPr>
            <a:spLocks noGrp="1"/>
          </p:cNvSpPr>
          <p:nvPr>
            <p:ph idx="1"/>
          </p:nvPr>
        </p:nvSpPr>
        <p:spPr/>
        <p:txBody>
          <a:bodyPr>
            <a:normAutofit/>
          </a:bodyPr>
          <a:lstStyle/>
          <a:p>
            <a:pPr marL="0" indent="0">
              <a:buNone/>
            </a:pPr>
            <a:endParaRPr lang="en-GB" dirty="0" smtClean="0"/>
          </a:p>
          <a:p>
            <a:pPr marL="0" indent="0">
              <a:buNone/>
            </a:pPr>
            <a:endParaRPr lang="en-GB" dirty="0"/>
          </a:p>
          <a:p>
            <a:pPr marL="0" indent="0">
              <a:buNone/>
            </a:pPr>
            <a:r>
              <a:rPr lang="en-GB" dirty="0" smtClean="0"/>
              <a:t>Is there anything a prologue should </a:t>
            </a:r>
            <a:r>
              <a:rPr lang="en-GB" u="sng" dirty="0" smtClean="0"/>
              <a:t>not</a:t>
            </a:r>
            <a:r>
              <a:rPr lang="en-GB" dirty="0" smtClean="0"/>
              <a:t> contain?</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define and evaluate a prologue?</a:t>
            </a:r>
            <a:endParaRPr lang="en-GB" dirty="0"/>
          </a:p>
        </p:txBody>
      </p:sp>
      <p:sp>
        <p:nvSpPr>
          <p:cNvPr id="4" name="Oval 3"/>
          <p:cNvSpPr/>
          <p:nvPr/>
        </p:nvSpPr>
        <p:spPr>
          <a:xfrm>
            <a:off x="971600" y="4365104"/>
            <a:ext cx="7200800" cy="216024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GB" sz="2400" dirty="0" smtClean="0">
                <a:latin typeface="Gill Sans MT" pitchFamily="34" charset="0"/>
              </a:rPr>
              <a:t>Note down your answers to these questions in your book. You could use bullet points, a </a:t>
            </a:r>
            <a:r>
              <a:rPr lang="en-GB" sz="2400" dirty="0" err="1" smtClean="0">
                <a:latin typeface="Gill Sans MT" pitchFamily="34" charset="0"/>
              </a:rPr>
              <a:t>mindmap</a:t>
            </a:r>
            <a:r>
              <a:rPr lang="en-GB" sz="2400" dirty="0" smtClean="0">
                <a:latin typeface="Gill Sans MT" pitchFamily="34" charset="0"/>
              </a:rPr>
              <a:t>, extended paragraphs – whatever works best for you!</a:t>
            </a:r>
            <a:endParaRPr lang="en-GB" sz="2400" dirty="0">
              <a:latin typeface="Gill Sans MT" pitchFamily="34" charset="0"/>
            </a:endParaRPr>
          </a:p>
        </p:txBody>
      </p:sp>
    </p:spTree>
    <p:extLst>
      <p:ext uri="{BB962C8B-B14F-4D97-AF65-F5344CB8AC3E}">
        <p14:creationId xmlns:p14="http://schemas.microsoft.com/office/powerpoint/2010/main" val="22676296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Friar Lawrence’s plan</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discuss a theme in a play?</a:t>
            </a:r>
            <a:endParaRPr lang="en-GB" sz="2800" u="sng" dirty="0">
              <a:latin typeface="Gill Sans MT" pitchFamily="34" charset="0"/>
            </a:endParaRPr>
          </a:p>
        </p:txBody>
      </p:sp>
      <p:sp>
        <p:nvSpPr>
          <p:cNvPr id="3" name="5-Point Star 2"/>
          <p:cNvSpPr/>
          <p:nvPr/>
        </p:nvSpPr>
        <p:spPr>
          <a:xfrm>
            <a:off x="1342280" y="1783456"/>
            <a:ext cx="637432" cy="6374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54248" y="1484784"/>
            <a:ext cx="7035503" cy="1169551"/>
          </a:xfrm>
          <a:prstGeom prst="rect">
            <a:avLst/>
          </a:prstGeom>
          <a:noFill/>
          <a:ln w="28575">
            <a:solidFill>
              <a:srgbClr val="0070C0"/>
            </a:solidFill>
          </a:ln>
        </p:spPr>
        <p:txBody>
          <a:bodyPr wrap="square" rtlCol="0">
            <a:spAutoFit/>
          </a:bodyPr>
          <a:lstStyle/>
          <a:p>
            <a:pPr marL="1800000" lvl="1">
              <a:spcAft>
                <a:spcPts val="600"/>
              </a:spcAft>
            </a:pPr>
            <a:r>
              <a:rPr lang="en-GB" dirty="0" smtClean="0">
                <a:latin typeface="Gill Sans MT" pitchFamily="34" charset="0"/>
              </a:rPr>
              <a:t>To get star of the hour, you must:</a:t>
            </a:r>
          </a:p>
          <a:p>
            <a:pPr marL="1800000" lvl="1" indent="-342900">
              <a:spcAft>
                <a:spcPts val="600"/>
              </a:spcAft>
              <a:buFont typeface="+mj-lt"/>
              <a:buAutoNum type="arabicPeriod"/>
            </a:pPr>
            <a:r>
              <a:rPr lang="en-GB" dirty="0" smtClean="0">
                <a:latin typeface="Gill Sans MT" pitchFamily="34" charset="0"/>
              </a:rPr>
              <a:t>LOOK at the person who is speaking.</a:t>
            </a:r>
          </a:p>
          <a:p>
            <a:pPr marL="1800000" lvl="1" indent="-342900">
              <a:spcAft>
                <a:spcPts val="600"/>
              </a:spcAft>
              <a:buFont typeface="+mj-lt"/>
              <a:buAutoNum type="arabicPeriod"/>
            </a:pPr>
            <a:r>
              <a:rPr lang="en-GB" dirty="0" smtClean="0">
                <a:latin typeface="Gill Sans MT" pitchFamily="34" charset="0"/>
              </a:rPr>
              <a:t>Contribute maturely to pair and class discussions</a:t>
            </a:r>
            <a:r>
              <a:rPr lang="en-GB" sz="2400" dirty="0" smtClean="0">
                <a:latin typeface="Gill Sans MT" pitchFamily="34" charset="0"/>
              </a:rPr>
              <a:t>.</a:t>
            </a:r>
            <a:endParaRPr lang="en-GB" sz="2400" dirty="0">
              <a:latin typeface="Gill Sans MT" pitchFamily="34" charset="0"/>
            </a:endParaRPr>
          </a:p>
        </p:txBody>
      </p:sp>
      <p:sp>
        <p:nvSpPr>
          <p:cNvPr id="6" name="TextBox 5"/>
          <p:cNvSpPr txBox="1"/>
          <p:nvPr/>
        </p:nvSpPr>
        <p:spPr>
          <a:xfrm>
            <a:off x="107504" y="3789040"/>
            <a:ext cx="8928992" cy="1569660"/>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What </a:t>
            </a:r>
            <a:r>
              <a:rPr lang="en-GB" sz="2400" u="sng" dirty="0" smtClean="0">
                <a:latin typeface="Gill Sans MT" pitchFamily="34" charset="0"/>
              </a:rPr>
              <a:t>plans</a:t>
            </a:r>
            <a:r>
              <a:rPr lang="en-GB" sz="2400" dirty="0" smtClean="0">
                <a:latin typeface="Gill Sans MT" pitchFamily="34" charset="0"/>
              </a:rPr>
              <a:t> have characters in the play made so far?</a:t>
            </a:r>
          </a:p>
          <a:p>
            <a:r>
              <a:rPr lang="en-GB" sz="2400" dirty="0" smtClean="0">
                <a:solidFill>
                  <a:srgbClr val="0070C0"/>
                </a:solidFill>
                <a:latin typeface="Gill Sans MT" pitchFamily="34" charset="0"/>
              </a:rPr>
              <a:t>You might think about the hopes and dreams characters have, for example.</a:t>
            </a:r>
          </a:p>
        </p:txBody>
      </p:sp>
      <p:sp>
        <p:nvSpPr>
          <p:cNvPr id="8" name="TextBox 7"/>
          <p:cNvSpPr txBox="1"/>
          <p:nvPr/>
        </p:nvSpPr>
        <p:spPr>
          <a:xfrm>
            <a:off x="107504" y="2708920"/>
            <a:ext cx="8928992" cy="1015663"/>
          </a:xfrm>
          <a:prstGeom prst="rect">
            <a:avLst/>
          </a:prstGeom>
          <a:noFill/>
          <a:ln w="38100">
            <a:solidFill>
              <a:srgbClr val="FF0000"/>
            </a:solidFill>
          </a:ln>
        </p:spPr>
        <p:txBody>
          <a:bodyPr wrap="square" rtlCol="0">
            <a:spAutoFit/>
          </a:bodyPr>
          <a:lstStyle/>
          <a:p>
            <a:pPr algn="ctr"/>
            <a:r>
              <a:rPr lang="en-GB" sz="2000" dirty="0" smtClean="0">
                <a:latin typeface="Gill Sans MT" pitchFamily="34" charset="0"/>
              </a:rPr>
              <a:t>HOMEWORK (DUE Tuesday 17</a:t>
            </a:r>
            <a:r>
              <a:rPr lang="en-GB" sz="2000" baseline="30000" dirty="0" smtClean="0">
                <a:latin typeface="Gill Sans MT" pitchFamily="34" charset="0"/>
              </a:rPr>
              <a:t>th</a:t>
            </a:r>
            <a:r>
              <a:rPr lang="en-GB" sz="2000" dirty="0" smtClean="0">
                <a:latin typeface="Gill Sans MT" pitchFamily="34" charset="0"/>
              </a:rPr>
              <a:t> March) - </a:t>
            </a:r>
            <a:r>
              <a:rPr lang="en-GB" sz="2000" dirty="0">
                <a:latin typeface="Gill Sans MT" pitchFamily="34" charset="0"/>
              </a:rPr>
              <a:t>Imagine you are in the room when Juliet is about to take the potion. Write the speech you would make to persuade her to obey her parents and not take the potion.</a:t>
            </a:r>
            <a:endParaRPr lang="en-GB" sz="2000" dirty="0" smtClean="0">
              <a:latin typeface="Gill Sans MT" pitchFamily="34" charset="0"/>
            </a:endParaRPr>
          </a:p>
        </p:txBody>
      </p:sp>
    </p:spTree>
    <p:extLst>
      <p:ext uri="{BB962C8B-B14F-4D97-AF65-F5344CB8AC3E}">
        <p14:creationId xmlns:p14="http://schemas.microsoft.com/office/powerpoint/2010/main" val="200124814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Friar’s Plan mk1 </a:t>
            </a:r>
            <a:r>
              <a:rPr lang="en-GB" dirty="0" smtClean="0"/>
              <a:t>(2.3.90-92)</a:t>
            </a:r>
            <a:endParaRPr lang="en-GB" dirty="0"/>
          </a:p>
        </p:txBody>
      </p:sp>
      <p:sp>
        <p:nvSpPr>
          <p:cNvPr id="3" name="Content Placeholder 2"/>
          <p:cNvSpPr>
            <a:spLocks noGrp="1"/>
          </p:cNvSpPr>
          <p:nvPr>
            <p:ph idx="1"/>
          </p:nvPr>
        </p:nvSpPr>
        <p:spPr/>
        <p:txBody>
          <a:bodyPr/>
          <a:lstStyle/>
          <a:p>
            <a:pPr marL="0" indent="0">
              <a:buNone/>
            </a:pPr>
            <a:r>
              <a:rPr lang="en-GB" dirty="0"/>
              <a:t>In one respect I'll thy assistant be;</a:t>
            </a:r>
          </a:p>
          <a:p>
            <a:pPr marL="0" indent="0">
              <a:buNone/>
            </a:pPr>
            <a:r>
              <a:rPr lang="en-GB" dirty="0"/>
              <a:t>For this alliance may so happy prove,</a:t>
            </a:r>
          </a:p>
          <a:p>
            <a:pPr marL="0" indent="0">
              <a:buNone/>
            </a:pPr>
            <a:r>
              <a:rPr lang="en-GB" dirty="0"/>
              <a:t>To turn your households' rancour to pure love</a:t>
            </a:r>
            <a:r>
              <a:rPr lang="en-GB" dirty="0" smtClean="0"/>
              <a:t>.</a:t>
            </a:r>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discuss a theme in a play?</a:t>
            </a:r>
            <a:endParaRPr lang="en-GB" dirty="0"/>
          </a:p>
        </p:txBody>
      </p:sp>
      <p:sp>
        <p:nvSpPr>
          <p:cNvPr id="5" name="Oval 4"/>
          <p:cNvSpPr/>
          <p:nvPr/>
        </p:nvSpPr>
        <p:spPr>
          <a:xfrm>
            <a:off x="1475656" y="3501008"/>
            <a:ext cx="6192688" cy="2304256"/>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GB" sz="2400" dirty="0" smtClean="0">
                <a:latin typeface="Gill Sans MT" pitchFamily="34" charset="0"/>
              </a:rPr>
              <a:t>Friar Lawrence says this when Romeo asks him to help Romeo and Juliet get married. Why does he agree to the match?</a:t>
            </a:r>
            <a:endParaRPr lang="en-GB" sz="2400" dirty="0">
              <a:latin typeface="Gill Sans MT" pitchFamily="34" charset="0"/>
            </a:endParaRPr>
          </a:p>
        </p:txBody>
      </p:sp>
    </p:spTree>
    <p:extLst>
      <p:ext uri="{BB962C8B-B14F-4D97-AF65-F5344CB8AC3E}">
        <p14:creationId xmlns:p14="http://schemas.microsoft.com/office/powerpoint/2010/main" val="31177769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solidFill>
                  <a:srgbClr val="0070C0"/>
                </a:solidFill>
              </a:rPr>
              <a:t>How does Friar Lawrence treat Romeo?</a:t>
            </a:r>
            <a:endParaRPr lang="en-GB" dirty="0">
              <a:solidFill>
                <a:srgbClr val="0070C0"/>
              </a:solidFill>
            </a:endParaRPr>
          </a:p>
        </p:txBody>
      </p:sp>
      <p:sp>
        <p:nvSpPr>
          <p:cNvPr id="3" name="Content Placeholder 2"/>
          <p:cNvSpPr>
            <a:spLocks noGrp="1"/>
          </p:cNvSpPr>
          <p:nvPr>
            <p:ph idx="1"/>
          </p:nvPr>
        </p:nvSpPr>
        <p:spPr/>
        <p:txBody>
          <a:bodyPr/>
          <a:lstStyle/>
          <a:p>
            <a:r>
              <a:rPr lang="en-GB" dirty="0"/>
              <a:t>Be patient, for the world is broad and wide</a:t>
            </a:r>
            <a:r>
              <a:rPr lang="en-GB" dirty="0" smtClean="0"/>
              <a:t>.</a:t>
            </a:r>
          </a:p>
          <a:p>
            <a:r>
              <a:rPr lang="en-GB" dirty="0"/>
              <a:t>This is dear mercy, and thou </a:t>
            </a:r>
            <a:r>
              <a:rPr lang="en-GB" dirty="0" err="1"/>
              <a:t>seest</a:t>
            </a:r>
            <a:r>
              <a:rPr lang="en-GB" dirty="0"/>
              <a:t> it not</a:t>
            </a:r>
            <a:r>
              <a:rPr lang="en-GB" dirty="0" smtClean="0"/>
              <a:t>.</a:t>
            </a:r>
          </a:p>
          <a:p>
            <a:r>
              <a:rPr lang="en-GB" dirty="0"/>
              <a:t>I'll give thee armour to keep off that word:</a:t>
            </a:r>
            <a:br>
              <a:rPr lang="en-GB" dirty="0"/>
            </a:br>
            <a:r>
              <a:rPr lang="en-GB" dirty="0"/>
              <a:t>Adversity's sweet milk, philosophy,</a:t>
            </a:r>
            <a:br>
              <a:rPr lang="en-GB" dirty="0"/>
            </a:br>
            <a:r>
              <a:rPr lang="en-GB" dirty="0"/>
              <a:t>To comfort thee, though thou art banished</a:t>
            </a:r>
            <a:r>
              <a:rPr lang="en-GB" dirty="0" smtClean="0"/>
              <a:t>.</a:t>
            </a:r>
          </a:p>
          <a:p>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discuss a theme in a play?</a:t>
            </a:r>
            <a:endParaRPr lang="en-GB"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9552" y="4725144"/>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444208" y="4653706"/>
            <a:ext cx="2295525"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02507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Friar’s Plan mk2 (3.3.146-158)</a:t>
            </a:r>
            <a:endParaRPr lang="en-GB" dirty="0"/>
          </a:p>
        </p:txBody>
      </p:sp>
      <p:sp>
        <p:nvSpPr>
          <p:cNvPr id="3" name="Content Placeholder 2"/>
          <p:cNvSpPr>
            <a:spLocks noGrp="1"/>
          </p:cNvSpPr>
          <p:nvPr>
            <p:ph sz="half" idx="1"/>
          </p:nvPr>
        </p:nvSpPr>
        <p:spPr/>
        <p:txBody>
          <a:bodyPr>
            <a:normAutofit fontScale="55000" lnSpcReduction="20000"/>
          </a:bodyPr>
          <a:lstStyle/>
          <a:p>
            <a:pPr marL="0" indent="0">
              <a:buNone/>
            </a:pPr>
            <a:r>
              <a:rPr lang="en-GB" dirty="0" smtClean="0"/>
              <a:t>Go</a:t>
            </a:r>
            <a:r>
              <a:rPr lang="en-GB" dirty="0"/>
              <a:t>, get thee to thy love, as was decreed,</a:t>
            </a:r>
          </a:p>
          <a:p>
            <a:pPr marL="0" indent="0">
              <a:buNone/>
            </a:pPr>
            <a:r>
              <a:rPr lang="en-GB" dirty="0"/>
              <a:t>Ascend her chamber, hence and comfort her:</a:t>
            </a:r>
          </a:p>
          <a:p>
            <a:pPr marL="0" indent="0">
              <a:buNone/>
            </a:pPr>
            <a:r>
              <a:rPr lang="en-GB" dirty="0"/>
              <a:t>But look thou stay not till the watch be set,</a:t>
            </a:r>
          </a:p>
          <a:p>
            <a:pPr marL="0" indent="0">
              <a:buNone/>
            </a:pPr>
            <a:r>
              <a:rPr lang="en-GB" dirty="0"/>
              <a:t>For then thou canst not pass to Mantua;</a:t>
            </a:r>
          </a:p>
          <a:p>
            <a:pPr marL="0" indent="0">
              <a:buNone/>
            </a:pPr>
            <a:r>
              <a:rPr lang="en-GB" dirty="0"/>
              <a:t>Where thou shalt live, till we can find a time</a:t>
            </a:r>
          </a:p>
          <a:p>
            <a:pPr marL="0" indent="0">
              <a:buNone/>
            </a:pPr>
            <a:r>
              <a:rPr lang="en-GB" dirty="0"/>
              <a:t>To blaze your marriage, reconcile your friends,</a:t>
            </a:r>
          </a:p>
          <a:p>
            <a:pPr marL="0" indent="0">
              <a:buNone/>
            </a:pPr>
            <a:r>
              <a:rPr lang="en-GB" dirty="0"/>
              <a:t>Beg pardon of the prince, and call thee back</a:t>
            </a:r>
          </a:p>
          <a:p>
            <a:pPr marL="0" indent="0">
              <a:buNone/>
            </a:pPr>
            <a:r>
              <a:rPr lang="en-GB" dirty="0"/>
              <a:t>With twenty hundred thousand times more joy</a:t>
            </a:r>
          </a:p>
          <a:p>
            <a:pPr marL="0" indent="0">
              <a:buNone/>
            </a:pPr>
            <a:r>
              <a:rPr lang="en-GB" dirty="0"/>
              <a:t>Than thou </a:t>
            </a:r>
            <a:r>
              <a:rPr lang="en-GB" dirty="0" err="1"/>
              <a:t>went'st</a:t>
            </a:r>
            <a:r>
              <a:rPr lang="en-GB" dirty="0"/>
              <a:t> forth in lamentation.</a:t>
            </a:r>
          </a:p>
          <a:p>
            <a:pPr marL="0" indent="0">
              <a:buNone/>
            </a:pPr>
            <a:r>
              <a:rPr lang="en-GB" dirty="0"/>
              <a:t>Go before, nurse: commend me to thy lady;</a:t>
            </a:r>
          </a:p>
          <a:p>
            <a:pPr marL="0" indent="0">
              <a:buNone/>
            </a:pPr>
            <a:r>
              <a:rPr lang="en-GB" dirty="0"/>
              <a:t>And bid her hasten all the house to bed,</a:t>
            </a:r>
          </a:p>
          <a:p>
            <a:pPr marL="0" indent="0">
              <a:buNone/>
            </a:pPr>
            <a:r>
              <a:rPr lang="en-GB" dirty="0"/>
              <a:t>Which heavy sorrow makes them apt unto:</a:t>
            </a:r>
          </a:p>
          <a:p>
            <a:pPr marL="0" indent="0">
              <a:buNone/>
            </a:pPr>
            <a:r>
              <a:rPr lang="en-GB" dirty="0"/>
              <a:t>Romeo is coming.</a:t>
            </a:r>
          </a:p>
        </p:txBody>
      </p:sp>
      <p:sp>
        <p:nvSpPr>
          <p:cNvPr id="4" name="Content Placeholder 3"/>
          <p:cNvSpPr>
            <a:spLocks noGrp="1"/>
          </p:cNvSpPr>
          <p:nvPr>
            <p:ph sz="half" idx="2"/>
          </p:nvPr>
        </p:nvSpPr>
        <p:spPr/>
        <p:txBody>
          <a:bodyPr>
            <a:normAutofit fontScale="55000" lnSpcReduction="20000"/>
          </a:bodyPr>
          <a:lstStyle/>
          <a:p>
            <a:pPr marL="0" indent="0">
              <a:buNone/>
            </a:pPr>
            <a:r>
              <a:rPr lang="en-GB" dirty="0"/>
              <a:t>Go hence; good night; and here stands all your state:</a:t>
            </a:r>
          </a:p>
          <a:p>
            <a:pPr marL="0" indent="0">
              <a:buNone/>
            </a:pPr>
            <a:r>
              <a:rPr lang="en-GB" dirty="0"/>
              <a:t>Either be gone before the watch be set,</a:t>
            </a:r>
          </a:p>
          <a:p>
            <a:pPr marL="0" indent="0">
              <a:buNone/>
            </a:pPr>
            <a:r>
              <a:rPr lang="en-GB" dirty="0"/>
              <a:t>Or by the break of day disguised from hence:</a:t>
            </a:r>
          </a:p>
          <a:p>
            <a:pPr marL="0" indent="0">
              <a:buNone/>
            </a:pPr>
            <a:r>
              <a:rPr lang="en-GB" dirty="0"/>
              <a:t>Sojourn in Mantua; I'll find out your man,</a:t>
            </a:r>
          </a:p>
          <a:p>
            <a:pPr marL="0" indent="0">
              <a:buNone/>
            </a:pPr>
            <a:r>
              <a:rPr lang="en-GB" dirty="0"/>
              <a:t>And he shall signify from time to time</a:t>
            </a:r>
          </a:p>
          <a:p>
            <a:pPr marL="0" indent="0">
              <a:buNone/>
            </a:pPr>
            <a:r>
              <a:rPr lang="en-GB" dirty="0"/>
              <a:t>Every good hap to you that chances here:</a:t>
            </a:r>
          </a:p>
          <a:p>
            <a:pPr marL="0" indent="0">
              <a:buNone/>
            </a:pPr>
            <a:r>
              <a:rPr lang="en-GB" dirty="0"/>
              <a:t>Give me thy hand; 'tis late: farewell; good night.</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discuss a theme in a play?</a:t>
            </a:r>
            <a:endParaRPr lang="en-GB" dirty="0"/>
          </a:p>
        </p:txBody>
      </p:sp>
      <p:sp>
        <p:nvSpPr>
          <p:cNvPr id="6" name="Oval 5"/>
          <p:cNvSpPr/>
          <p:nvPr/>
        </p:nvSpPr>
        <p:spPr>
          <a:xfrm>
            <a:off x="2411760" y="4293096"/>
            <a:ext cx="6192688" cy="2304256"/>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GB" sz="2400" dirty="0" smtClean="0">
                <a:latin typeface="Gill Sans MT" pitchFamily="34" charset="0"/>
              </a:rPr>
              <a:t>Friar Lawrence says this when Romeo has been banished. How is this different from his first plan?</a:t>
            </a:r>
            <a:endParaRPr lang="en-GB" sz="2400" dirty="0">
              <a:latin typeface="Gill Sans MT" pitchFamily="34" charset="0"/>
            </a:endParaRPr>
          </a:p>
        </p:txBody>
      </p:sp>
    </p:spTree>
    <p:extLst>
      <p:ext uri="{BB962C8B-B14F-4D97-AF65-F5344CB8AC3E}">
        <p14:creationId xmlns:p14="http://schemas.microsoft.com/office/powerpoint/2010/main" val="117206602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67544" y="2276872"/>
            <a:ext cx="360040" cy="21602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sz="2400" dirty="0">
              <a:latin typeface="Gill Sans MT" pitchFamily="34" charset="0"/>
            </a:endParaRPr>
          </a:p>
        </p:txBody>
      </p:sp>
      <p:sp>
        <p:nvSpPr>
          <p:cNvPr id="8" name="Rectangle 7"/>
          <p:cNvSpPr/>
          <p:nvPr/>
        </p:nvSpPr>
        <p:spPr>
          <a:xfrm>
            <a:off x="539552" y="1628800"/>
            <a:ext cx="432048" cy="21602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sz="2400" dirty="0">
              <a:latin typeface="Gill Sans MT" pitchFamily="34" charset="0"/>
            </a:endParaRPr>
          </a:p>
        </p:txBody>
      </p:sp>
      <p:sp>
        <p:nvSpPr>
          <p:cNvPr id="9" name="Rectangle 8"/>
          <p:cNvSpPr/>
          <p:nvPr/>
        </p:nvSpPr>
        <p:spPr>
          <a:xfrm>
            <a:off x="1907704" y="2060848"/>
            <a:ext cx="360040" cy="21602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sz="2400" dirty="0">
              <a:latin typeface="Gill Sans MT" pitchFamily="34" charset="0"/>
            </a:endParaRPr>
          </a:p>
        </p:txBody>
      </p:sp>
      <p:sp>
        <p:nvSpPr>
          <p:cNvPr id="2" name="Title 1"/>
          <p:cNvSpPr>
            <a:spLocks noGrp="1"/>
          </p:cNvSpPr>
          <p:nvPr>
            <p:ph type="title"/>
          </p:nvPr>
        </p:nvSpPr>
        <p:spPr/>
        <p:txBody>
          <a:bodyPr/>
          <a:lstStyle/>
          <a:p>
            <a:r>
              <a:rPr lang="en-GB" dirty="0"/>
              <a:t>The Friar’s Plan </a:t>
            </a:r>
            <a:r>
              <a:rPr lang="en-GB" dirty="0" smtClean="0"/>
              <a:t>mk3 4.1.89-120</a:t>
            </a:r>
            <a:endParaRPr lang="en-GB" dirty="0"/>
          </a:p>
        </p:txBody>
      </p:sp>
      <p:sp>
        <p:nvSpPr>
          <p:cNvPr id="3" name="Content Placeholder 2"/>
          <p:cNvSpPr>
            <a:spLocks noGrp="1"/>
          </p:cNvSpPr>
          <p:nvPr>
            <p:ph idx="1"/>
          </p:nvPr>
        </p:nvSpPr>
        <p:spPr/>
        <p:txBody>
          <a:bodyPr numCol="2">
            <a:normAutofit fontScale="47500" lnSpcReduction="20000"/>
          </a:bodyPr>
          <a:lstStyle/>
          <a:p>
            <a:pPr marL="0" indent="0">
              <a:buNone/>
            </a:pPr>
            <a:r>
              <a:rPr lang="en-GB" dirty="0"/>
              <a:t>Hold, then; go home, be merry, give consent</a:t>
            </a:r>
          </a:p>
          <a:p>
            <a:pPr marL="0" indent="0">
              <a:buNone/>
            </a:pPr>
            <a:r>
              <a:rPr lang="en-GB" dirty="0"/>
              <a:t>To marry Paris: Wednesday is to-morrow:</a:t>
            </a:r>
          </a:p>
          <a:p>
            <a:pPr marL="0" indent="0">
              <a:buNone/>
            </a:pPr>
            <a:r>
              <a:rPr lang="en-GB" dirty="0"/>
              <a:t>To-morrow night look that thou lie alone;</a:t>
            </a:r>
          </a:p>
          <a:p>
            <a:pPr marL="0" indent="0">
              <a:buNone/>
            </a:pPr>
            <a:r>
              <a:rPr lang="en-GB" dirty="0"/>
              <a:t>Let not thy nurse lie with thee in thy chamber:</a:t>
            </a:r>
          </a:p>
          <a:p>
            <a:pPr marL="0" indent="0">
              <a:buNone/>
            </a:pPr>
            <a:r>
              <a:rPr lang="en-GB" dirty="0"/>
              <a:t>Take thou this vial, being then in bed,</a:t>
            </a:r>
          </a:p>
          <a:p>
            <a:pPr marL="0" indent="0">
              <a:buNone/>
            </a:pPr>
            <a:r>
              <a:rPr lang="en-GB" dirty="0"/>
              <a:t>And this distilled liquor drink thou off;</a:t>
            </a:r>
          </a:p>
          <a:p>
            <a:pPr marL="0" indent="0">
              <a:buNone/>
            </a:pPr>
            <a:r>
              <a:rPr lang="en-GB" dirty="0"/>
              <a:t>When presently through all thy veins shall run</a:t>
            </a:r>
          </a:p>
          <a:p>
            <a:pPr marL="0" indent="0">
              <a:buNone/>
            </a:pPr>
            <a:r>
              <a:rPr lang="en-GB" dirty="0"/>
              <a:t>A cold and drowsy humour, for no pulse</a:t>
            </a:r>
          </a:p>
          <a:p>
            <a:pPr marL="0" indent="0">
              <a:buNone/>
            </a:pPr>
            <a:r>
              <a:rPr lang="en-GB" dirty="0"/>
              <a:t>Shall keep his native progress, but surcease:</a:t>
            </a:r>
          </a:p>
          <a:p>
            <a:pPr marL="0" indent="0">
              <a:buNone/>
            </a:pPr>
            <a:r>
              <a:rPr lang="en-GB" dirty="0"/>
              <a:t>No warmth, no breath, shall testify thou </a:t>
            </a:r>
            <a:r>
              <a:rPr lang="en-GB" dirty="0" err="1"/>
              <a:t>livest</a:t>
            </a:r>
            <a:r>
              <a:rPr lang="en-GB" dirty="0"/>
              <a:t>;</a:t>
            </a:r>
          </a:p>
          <a:p>
            <a:pPr marL="0" indent="0">
              <a:buNone/>
            </a:pPr>
            <a:r>
              <a:rPr lang="en-GB" dirty="0"/>
              <a:t>The roses in thy lips and cheeks shall fade</a:t>
            </a:r>
          </a:p>
          <a:p>
            <a:pPr marL="0" indent="0">
              <a:buNone/>
            </a:pPr>
            <a:r>
              <a:rPr lang="en-GB" dirty="0"/>
              <a:t>To paly ashes, thy eyes' windows fall,</a:t>
            </a:r>
          </a:p>
          <a:p>
            <a:pPr marL="0" indent="0">
              <a:buNone/>
            </a:pPr>
            <a:r>
              <a:rPr lang="en-GB" dirty="0"/>
              <a:t>Like death, when he shuts up the day of life;</a:t>
            </a:r>
          </a:p>
          <a:p>
            <a:pPr marL="0" indent="0">
              <a:buNone/>
            </a:pPr>
            <a:r>
              <a:rPr lang="en-GB" dirty="0"/>
              <a:t>Each part, deprived of supple government,</a:t>
            </a:r>
          </a:p>
          <a:p>
            <a:pPr marL="0" indent="0">
              <a:buNone/>
            </a:pPr>
            <a:r>
              <a:rPr lang="en-GB" dirty="0"/>
              <a:t>Shall, stiff and stark and cold, appear like death:</a:t>
            </a:r>
          </a:p>
          <a:p>
            <a:pPr marL="0" indent="0">
              <a:buNone/>
            </a:pPr>
            <a:r>
              <a:rPr lang="en-GB" dirty="0"/>
              <a:t>And in this </a:t>
            </a:r>
            <a:r>
              <a:rPr lang="en-GB" dirty="0" err="1"/>
              <a:t>borrow'd</a:t>
            </a:r>
            <a:r>
              <a:rPr lang="en-GB" dirty="0"/>
              <a:t> likeness of shrunk death</a:t>
            </a:r>
          </a:p>
          <a:p>
            <a:pPr marL="0" indent="0">
              <a:buNone/>
            </a:pPr>
            <a:r>
              <a:rPr lang="en-GB" dirty="0"/>
              <a:t>Thou shalt continue two and forty hours,</a:t>
            </a:r>
          </a:p>
          <a:p>
            <a:pPr marL="0" indent="0">
              <a:buNone/>
            </a:pPr>
            <a:r>
              <a:rPr lang="en-GB" dirty="0"/>
              <a:t>And then awake as from a pleasant sleep.</a:t>
            </a:r>
          </a:p>
          <a:p>
            <a:pPr marL="0" indent="0">
              <a:buNone/>
            </a:pPr>
            <a:r>
              <a:rPr lang="en-GB" dirty="0"/>
              <a:t>Now, when the bridegroom in the morning comes</a:t>
            </a:r>
          </a:p>
          <a:p>
            <a:pPr marL="0" indent="0">
              <a:buNone/>
            </a:pPr>
            <a:r>
              <a:rPr lang="en-GB" dirty="0"/>
              <a:t>To rouse thee from thy bed, there art thou dead:</a:t>
            </a:r>
          </a:p>
          <a:p>
            <a:pPr marL="0" indent="0">
              <a:buNone/>
            </a:pPr>
            <a:r>
              <a:rPr lang="en-GB" dirty="0"/>
              <a:t>Then, as the manner of our country is,</a:t>
            </a:r>
          </a:p>
          <a:p>
            <a:pPr marL="0" indent="0">
              <a:buNone/>
            </a:pPr>
            <a:r>
              <a:rPr lang="en-GB" dirty="0"/>
              <a:t>In thy best robes </a:t>
            </a:r>
            <a:r>
              <a:rPr lang="en-GB" dirty="0" err="1"/>
              <a:t>uncover'd</a:t>
            </a:r>
            <a:r>
              <a:rPr lang="en-GB" dirty="0"/>
              <a:t> on the bier</a:t>
            </a:r>
          </a:p>
          <a:p>
            <a:pPr marL="0" indent="0">
              <a:buNone/>
            </a:pPr>
            <a:r>
              <a:rPr lang="en-GB" dirty="0"/>
              <a:t>Thou shalt be borne to that same ancient vault</a:t>
            </a:r>
          </a:p>
          <a:p>
            <a:pPr marL="0" indent="0">
              <a:buNone/>
            </a:pPr>
            <a:r>
              <a:rPr lang="en-GB" dirty="0"/>
              <a:t>Where all the kindred of the </a:t>
            </a:r>
            <a:r>
              <a:rPr lang="en-GB" dirty="0" err="1"/>
              <a:t>Capulets</a:t>
            </a:r>
            <a:r>
              <a:rPr lang="en-GB" dirty="0"/>
              <a:t> lie.</a:t>
            </a:r>
          </a:p>
          <a:p>
            <a:pPr marL="0" indent="0">
              <a:buNone/>
            </a:pPr>
            <a:r>
              <a:rPr lang="en-GB" dirty="0"/>
              <a:t>In the mean time, against thou shalt awake,</a:t>
            </a:r>
          </a:p>
          <a:p>
            <a:pPr marL="0" indent="0">
              <a:buNone/>
            </a:pPr>
            <a:r>
              <a:rPr lang="en-GB" dirty="0"/>
              <a:t>Shall Romeo by my letters know our drift,</a:t>
            </a:r>
          </a:p>
          <a:p>
            <a:pPr marL="0" indent="0">
              <a:buNone/>
            </a:pPr>
            <a:r>
              <a:rPr lang="en-GB" dirty="0"/>
              <a:t>And hither shall he come: and he and I</a:t>
            </a:r>
          </a:p>
          <a:p>
            <a:pPr marL="0" indent="0">
              <a:buNone/>
            </a:pPr>
            <a:r>
              <a:rPr lang="en-GB" dirty="0"/>
              <a:t>Will watch thy waking, and that very night</a:t>
            </a:r>
          </a:p>
          <a:p>
            <a:pPr marL="0" indent="0">
              <a:buNone/>
            </a:pPr>
            <a:r>
              <a:rPr lang="en-GB" dirty="0"/>
              <a:t>Shall Romeo bear thee hence to Mantua.</a:t>
            </a:r>
          </a:p>
          <a:p>
            <a:pPr marL="0" indent="0">
              <a:buNone/>
            </a:pPr>
            <a:r>
              <a:rPr lang="en-GB" dirty="0"/>
              <a:t>And this shall free thee from this present shame;</a:t>
            </a:r>
          </a:p>
          <a:p>
            <a:pPr marL="0" indent="0">
              <a:buNone/>
            </a:pPr>
            <a:r>
              <a:rPr lang="en-GB" dirty="0"/>
              <a:t>If no inconstant toy, nor womanish fear,</a:t>
            </a:r>
          </a:p>
          <a:p>
            <a:pPr marL="0" indent="0">
              <a:buNone/>
            </a:pPr>
            <a:r>
              <a:rPr lang="en-GB" dirty="0"/>
              <a:t>Abate thy valour in the acting it.</a:t>
            </a:r>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discuss a theme in a play?</a:t>
            </a:r>
            <a:endParaRPr lang="en-GB" dirty="0"/>
          </a:p>
        </p:txBody>
      </p:sp>
      <p:sp>
        <p:nvSpPr>
          <p:cNvPr id="5" name="Oval 4"/>
          <p:cNvSpPr/>
          <p:nvPr/>
        </p:nvSpPr>
        <p:spPr>
          <a:xfrm>
            <a:off x="4499992" y="4680520"/>
            <a:ext cx="4644008" cy="2060848"/>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GB" sz="2400" dirty="0" smtClean="0">
                <a:latin typeface="Gill Sans MT" pitchFamily="34" charset="0"/>
              </a:rPr>
              <a:t>Friar Lawrence says this to Juliet after she explains that her father is marrying her to Paris.</a:t>
            </a:r>
            <a:endParaRPr lang="en-GB" sz="2400" dirty="0">
              <a:latin typeface="Gill Sans MT" pitchFamily="34" charset="0"/>
            </a:endParaRPr>
          </a:p>
        </p:txBody>
      </p:sp>
      <p:sp>
        <p:nvSpPr>
          <p:cNvPr id="6" name="Rectangle 5"/>
          <p:cNvSpPr/>
          <p:nvPr/>
        </p:nvSpPr>
        <p:spPr>
          <a:xfrm>
            <a:off x="4499992" y="4680520"/>
            <a:ext cx="4644008" cy="206084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457200" indent="-457200">
              <a:buFont typeface="+mj-lt"/>
              <a:buAutoNum type="arabicPeriod"/>
            </a:pPr>
            <a:r>
              <a:rPr lang="en-GB" sz="2400" dirty="0" smtClean="0">
                <a:latin typeface="Gill Sans MT" pitchFamily="34" charset="0"/>
              </a:rPr>
              <a:t>Annotate all of the </a:t>
            </a:r>
            <a:r>
              <a:rPr lang="en-GB" sz="2400" u="sng" dirty="0" smtClean="0">
                <a:latin typeface="Gill Sans MT" pitchFamily="34" charset="0"/>
              </a:rPr>
              <a:t>imperative verbs</a:t>
            </a:r>
            <a:r>
              <a:rPr lang="en-GB" sz="2400" dirty="0" smtClean="0">
                <a:latin typeface="Gill Sans MT" pitchFamily="34" charset="0"/>
              </a:rPr>
              <a:t>.</a:t>
            </a:r>
          </a:p>
          <a:p>
            <a:pPr marL="457200" indent="-457200">
              <a:buFont typeface="+mj-lt"/>
              <a:buAutoNum type="arabicPeriod"/>
            </a:pPr>
            <a:r>
              <a:rPr lang="en-GB" sz="2400" dirty="0" smtClean="0">
                <a:latin typeface="Gill Sans MT" pitchFamily="34" charset="0"/>
              </a:rPr>
              <a:t>Write a </a:t>
            </a:r>
            <a:r>
              <a:rPr lang="en-GB" sz="2400" u="sng" dirty="0" smtClean="0">
                <a:latin typeface="Gill Sans MT" pitchFamily="34" charset="0"/>
              </a:rPr>
              <a:t>summary</a:t>
            </a:r>
            <a:r>
              <a:rPr lang="en-GB" sz="2400" dirty="0" smtClean="0">
                <a:latin typeface="Gill Sans MT" pitchFamily="34" charset="0"/>
              </a:rPr>
              <a:t> of the plan in your book.</a:t>
            </a:r>
            <a:endParaRPr lang="en-GB" sz="2400" dirty="0">
              <a:latin typeface="Gill Sans MT" pitchFamily="34" charset="0"/>
            </a:endParaRPr>
          </a:p>
        </p:txBody>
      </p:sp>
    </p:spTree>
    <p:extLst>
      <p:ext uri="{BB962C8B-B14F-4D97-AF65-F5344CB8AC3E}">
        <p14:creationId xmlns:p14="http://schemas.microsoft.com/office/powerpoint/2010/main" val="2742063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6"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does Friar Lawrence want?</a:t>
            </a:r>
            <a:endParaRPr lang="en-GB" dirty="0"/>
          </a:p>
        </p:txBody>
      </p:sp>
      <p:sp>
        <p:nvSpPr>
          <p:cNvPr id="3" name="Content Placeholder 2"/>
          <p:cNvSpPr>
            <a:spLocks noGrp="1"/>
          </p:cNvSpPr>
          <p:nvPr>
            <p:ph idx="1"/>
          </p:nvPr>
        </p:nvSpPr>
        <p:spPr/>
        <p:txBody>
          <a:bodyPr>
            <a:normAutofit fontScale="92500"/>
          </a:bodyPr>
          <a:lstStyle/>
          <a:p>
            <a:pPr marL="514350" indent="-514350">
              <a:buFont typeface="+mj-lt"/>
              <a:buAutoNum type="arabicPeriod"/>
            </a:pPr>
            <a:r>
              <a:rPr lang="en-GB" dirty="0"/>
              <a:t>To turn your households' rancour to pure </a:t>
            </a:r>
            <a:r>
              <a:rPr lang="en-GB" dirty="0" smtClean="0"/>
              <a:t>love</a:t>
            </a:r>
          </a:p>
          <a:p>
            <a:pPr marL="514350" indent="-514350">
              <a:buFont typeface="+mj-lt"/>
              <a:buAutoNum type="arabicPeriod"/>
            </a:pPr>
            <a:r>
              <a:rPr lang="en-GB" dirty="0" smtClean="0"/>
              <a:t>	till </a:t>
            </a:r>
            <a:r>
              <a:rPr lang="en-GB" dirty="0"/>
              <a:t>we can find a </a:t>
            </a:r>
            <a:r>
              <a:rPr lang="en-GB" dirty="0" smtClean="0"/>
              <a:t>time</a:t>
            </a:r>
            <a:br>
              <a:rPr lang="en-GB" dirty="0" smtClean="0"/>
            </a:br>
            <a:r>
              <a:rPr lang="en-GB" dirty="0" smtClean="0"/>
              <a:t>To </a:t>
            </a:r>
            <a:r>
              <a:rPr lang="en-GB" dirty="0"/>
              <a:t>blaze your marriage, reconcile your </a:t>
            </a:r>
            <a:r>
              <a:rPr lang="en-GB" dirty="0" smtClean="0"/>
              <a:t>friends,</a:t>
            </a:r>
            <a:br>
              <a:rPr lang="en-GB" dirty="0" smtClean="0"/>
            </a:br>
            <a:r>
              <a:rPr lang="en-GB" dirty="0" smtClean="0"/>
              <a:t>Beg </a:t>
            </a:r>
            <a:r>
              <a:rPr lang="en-GB" dirty="0"/>
              <a:t>pardon of the prince, and call thee </a:t>
            </a:r>
            <a:r>
              <a:rPr lang="en-GB" dirty="0" smtClean="0"/>
              <a:t>back</a:t>
            </a:r>
            <a:br>
              <a:rPr lang="en-GB" dirty="0" smtClean="0"/>
            </a:br>
            <a:r>
              <a:rPr lang="en-GB" dirty="0" smtClean="0"/>
              <a:t>With </a:t>
            </a:r>
            <a:r>
              <a:rPr lang="en-GB" dirty="0"/>
              <a:t>twenty hundred thousand times more joy</a:t>
            </a:r>
          </a:p>
          <a:p>
            <a:pPr marL="514350" indent="-514350">
              <a:buFont typeface="+mj-lt"/>
              <a:buAutoNum type="arabicPeriod"/>
            </a:pPr>
            <a:r>
              <a:rPr lang="en-GB" dirty="0" smtClean="0"/>
              <a:t>		that </a:t>
            </a:r>
            <a:r>
              <a:rPr lang="en-GB" dirty="0"/>
              <a:t>very </a:t>
            </a:r>
            <a:r>
              <a:rPr lang="en-GB" dirty="0" smtClean="0"/>
              <a:t>night</a:t>
            </a:r>
            <a:br>
              <a:rPr lang="en-GB" dirty="0" smtClean="0"/>
            </a:br>
            <a:r>
              <a:rPr lang="en-GB" dirty="0" smtClean="0"/>
              <a:t>Shall </a:t>
            </a:r>
            <a:r>
              <a:rPr lang="en-GB" dirty="0"/>
              <a:t>Romeo bear thee hence to </a:t>
            </a:r>
            <a:r>
              <a:rPr lang="en-GB" dirty="0" smtClean="0"/>
              <a:t>Mantua.</a:t>
            </a:r>
            <a:br>
              <a:rPr lang="en-GB" dirty="0" smtClean="0"/>
            </a:br>
            <a:r>
              <a:rPr lang="en-GB" dirty="0" smtClean="0"/>
              <a:t>And </a:t>
            </a:r>
            <a:r>
              <a:rPr lang="en-GB" dirty="0"/>
              <a:t>this shall free thee from this present shame;</a:t>
            </a:r>
          </a:p>
          <a:p>
            <a:pPr marL="514350" indent="-514350">
              <a:buFont typeface="+mj-lt"/>
              <a:buAutoNum type="arabicPeriod"/>
            </a:pPr>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discuss a theme in a play?</a:t>
            </a:r>
            <a:endParaRPr lang="en-GB" dirty="0"/>
          </a:p>
        </p:txBody>
      </p:sp>
      <p:sp>
        <p:nvSpPr>
          <p:cNvPr id="6" name="Rectangle 5"/>
          <p:cNvSpPr/>
          <p:nvPr/>
        </p:nvSpPr>
        <p:spPr>
          <a:xfrm>
            <a:off x="755576" y="4941168"/>
            <a:ext cx="7704856" cy="158417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457200" indent="-457200">
              <a:buFont typeface="+mj-lt"/>
              <a:buAutoNum type="arabicPeriod"/>
            </a:pPr>
            <a:r>
              <a:rPr lang="en-GB" sz="2400" dirty="0">
                <a:latin typeface="Gill Sans MT" pitchFamily="34" charset="0"/>
              </a:rPr>
              <a:t>Do Friar Lawrence’s plans do more harm than good</a:t>
            </a:r>
            <a:r>
              <a:rPr lang="en-GB" sz="2400" dirty="0" smtClean="0">
                <a:latin typeface="Gill Sans MT" pitchFamily="34" charset="0"/>
              </a:rPr>
              <a:t>?</a:t>
            </a:r>
            <a:endParaRPr lang="en-GB" sz="2400" dirty="0">
              <a:latin typeface="Gill Sans MT" pitchFamily="34" charset="0"/>
            </a:endParaRPr>
          </a:p>
          <a:p>
            <a:pPr marL="457200" indent="-457200">
              <a:buFont typeface="+mj-lt"/>
              <a:buAutoNum type="arabicPeriod"/>
            </a:pPr>
            <a:r>
              <a:rPr lang="en-GB" sz="2400" dirty="0">
                <a:latin typeface="Gill Sans MT" pitchFamily="34" charset="0"/>
              </a:rPr>
              <a:t>What </a:t>
            </a:r>
            <a:r>
              <a:rPr lang="en-GB" sz="2400" dirty="0" smtClean="0">
                <a:latin typeface="Gill Sans MT" pitchFamily="34" charset="0"/>
              </a:rPr>
              <a:t>does Shakespeare want the audience to feel about Friar Lawrence?</a:t>
            </a:r>
            <a:endParaRPr lang="en-GB" sz="2400" dirty="0">
              <a:latin typeface="Gill Sans MT" pitchFamily="34" charset="0"/>
            </a:endParaRPr>
          </a:p>
        </p:txBody>
      </p:sp>
    </p:spTree>
    <p:extLst>
      <p:ext uri="{BB962C8B-B14F-4D97-AF65-F5344CB8AC3E}">
        <p14:creationId xmlns:p14="http://schemas.microsoft.com/office/powerpoint/2010/main" val="355670067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Juliet and the potion</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evaluate different performances of a scene?</a:t>
            </a:r>
            <a:endParaRPr lang="en-GB" sz="2800" u="sng" dirty="0">
              <a:latin typeface="Gill Sans MT" pitchFamily="34" charset="0"/>
            </a:endParaRPr>
          </a:p>
        </p:txBody>
      </p:sp>
      <p:sp>
        <p:nvSpPr>
          <p:cNvPr id="3" name="5-Point Star 2"/>
          <p:cNvSpPr/>
          <p:nvPr/>
        </p:nvSpPr>
        <p:spPr>
          <a:xfrm>
            <a:off x="1342280" y="1783456"/>
            <a:ext cx="637432" cy="6374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54248" y="1484784"/>
            <a:ext cx="7035503" cy="1169551"/>
          </a:xfrm>
          <a:prstGeom prst="rect">
            <a:avLst/>
          </a:prstGeom>
          <a:noFill/>
          <a:ln w="28575">
            <a:solidFill>
              <a:srgbClr val="0070C0"/>
            </a:solidFill>
          </a:ln>
        </p:spPr>
        <p:txBody>
          <a:bodyPr wrap="square" rtlCol="0">
            <a:spAutoFit/>
          </a:bodyPr>
          <a:lstStyle/>
          <a:p>
            <a:pPr marL="1800000" lvl="1">
              <a:spcAft>
                <a:spcPts val="600"/>
              </a:spcAft>
            </a:pPr>
            <a:r>
              <a:rPr lang="en-GB" dirty="0" smtClean="0">
                <a:latin typeface="Gill Sans MT" pitchFamily="34" charset="0"/>
              </a:rPr>
              <a:t>To get star of the hour, you must:</a:t>
            </a:r>
          </a:p>
          <a:p>
            <a:pPr marL="1800000" lvl="1" indent="-342900">
              <a:spcAft>
                <a:spcPts val="600"/>
              </a:spcAft>
              <a:buFont typeface="+mj-lt"/>
              <a:buAutoNum type="arabicPeriod"/>
            </a:pPr>
            <a:r>
              <a:rPr lang="en-GB" dirty="0" smtClean="0">
                <a:latin typeface="Gill Sans MT" pitchFamily="34" charset="0"/>
              </a:rPr>
              <a:t>LOOK at the person who is speaking.</a:t>
            </a:r>
          </a:p>
          <a:p>
            <a:pPr marL="1800000" lvl="1" indent="-342900">
              <a:spcAft>
                <a:spcPts val="600"/>
              </a:spcAft>
              <a:buFont typeface="+mj-lt"/>
              <a:buAutoNum type="arabicPeriod"/>
            </a:pPr>
            <a:r>
              <a:rPr lang="en-GB" dirty="0" smtClean="0">
                <a:latin typeface="Gill Sans MT" pitchFamily="34" charset="0"/>
              </a:rPr>
              <a:t>Contribute maturely to pair and class discussions</a:t>
            </a:r>
            <a:r>
              <a:rPr lang="en-GB" sz="2400" dirty="0" smtClean="0">
                <a:latin typeface="Gill Sans MT" pitchFamily="34" charset="0"/>
              </a:rPr>
              <a:t>.</a:t>
            </a:r>
            <a:endParaRPr lang="en-GB" sz="2400" dirty="0">
              <a:latin typeface="Gill Sans MT" pitchFamily="34" charset="0"/>
            </a:endParaRPr>
          </a:p>
        </p:txBody>
      </p:sp>
      <p:sp>
        <p:nvSpPr>
          <p:cNvPr id="6" name="TextBox 5"/>
          <p:cNvSpPr txBox="1"/>
          <p:nvPr/>
        </p:nvSpPr>
        <p:spPr>
          <a:xfrm>
            <a:off x="107504" y="3789040"/>
            <a:ext cx="8928992" cy="1200329"/>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How will Juliet feel before drinking the potion Friar Lawrence has given her?</a:t>
            </a:r>
            <a:endParaRPr lang="en-GB" sz="2400" dirty="0" smtClean="0">
              <a:solidFill>
                <a:srgbClr val="0070C0"/>
              </a:solidFill>
              <a:latin typeface="Gill Sans MT" pitchFamily="34" charset="0"/>
            </a:endParaRPr>
          </a:p>
        </p:txBody>
      </p:sp>
      <p:sp>
        <p:nvSpPr>
          <p:cNvPr id="8" name="TextBox 7"/>
          <p:cNvSpPr txBox="1"/>
          <p:nvPr/>
        </p:nvSpPr>
        <p:spPr>
          <a:xfrm>
            <a:off x="107504" y="2708920"/>
            <a:ext cx="8928992" cy="1015663"/>
          </a:xfrm>
          <a:prstGeom prst="rect">
            <a:avLst/>
          </a:prstGeom>
          <a:noFill/>
          <a:ln w="38100">
            <a:solidFill>
              <a:srgbClr val="FF0000"/>
            </a:solidFill>
          </a:ln>
        </p:spPr>
        <p:txBody>
          <a:bodyPr wrap="square" rtlCol="0">
            <a:spAutoFit/>
          </a:bodyPr>
          <a:lstStyle/>
          <a:p>
            <a:pPr algn="ctr"/>
            <a:r>
              <a:rPr lang="en-GB" sz="2000" dirty="0" smtClean="0">
                <a:latin typeface="Gill Sans MT" pitchFamily="34" charset="0"/>
              </a:rPr>
              <a:t>HOMEWORK (DUE Tuesday 17</a:t>
            </a:r>
            <a:r>
              <a:rPr lang="en-GB" sz="2000" baseline="30000" dirty="0" smtClean="0">
                <a:latin typeface="Gill Sans MT" pitchFamily="34" charset="0"/>
              </a:rPr>
              <a:t>th</a:t>
            </a:r>
            <a:r>
              <a:rPr lang="en-GB" sz="2000" dirty="0" smtClean="0">
                <a:latin typeface="Gill Sans MT" pitchFamily="34" charset="0"/>
              </a:rPr>
              <a:t> March) - </a:t>
            </a:r>
            <a:r>
              <a:rPr lang="en-GB" sz="2000" dirty="0">
                <a:latin typeface="Gill Sans MT" pitchFamily="34" charset="0"/>
              </a:rPr>
              <a:t>Imagine you are in the room when Juliet is about to take the potion. Write the speech you would make to persuade her to obey her parents and not take the potion.</a:t>
            </a:r>
            <a:endParaRPr lang="en-GB" sz="2000" dirty="0" smtClean="0">
              <a:latin typeface="Gill Sans MT" pitchFamily="34" charset="0"/>
            </a:endParaRPr>
          </a:p>
        </p:txBody>
      </p:sp>
    </p:spTree>
    <p:extLst>
      <p:ext uri="{BB962C8B-B14F-4D97-AF65-F5344CB8AC3E}">
        <p14:creationId xmlns:p14="http://schemas.microsoft.com/office/powerpoint/2010/main" val="112116998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Make notes for each video…</a:t>
            </a:r>
            <a:endParaRPr lang="en-GB"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GB" dirty="0" smtClean="0"/>
              <a:t>What emotions does Juliet feel about the plan? How do you know?</a:t>
            </a:r>
          </a:p>
          <a:p>
            <a:pPr marL="514350" indent="-514350">
              <a:buFont typeface="+mj-lt"/>
              <a:buAutoNum type="arabicPeriod"/>
            </a:pPr>
            <a:r>
              <a:rPr lang="en-GB" dirty="0" smtClean="0"/>
              <a:t>How tense is the scene? How does the director create this tension?</a:t>
            </a:r>
          </a:p>
          <a:p>
            <a:pPr marL="514350" indent="-514350">
              <a:buFont typeface="+mj-lt"/>
              <a:buAutoNum type="arabicPeriod"/>
            </a:pPr>
            <a:r>
              <a:rPr lang="en-GB" dirty="0" smtClean="0"/>
              <a:t>Which line stands out? Why?</a:t>
            </a:r>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evaluate different performances of a scene?</a:t>
            </a:r>
            <a:endParaRPr lang="en-GB" dirty="0"/>
          </a:p>
        </p:txBody>
      </p:sp>
    </p:spTree>
    <p:extLst>
      <p:ext uri="{BB962C8B-B14F-4D97-AF65-F5344CB8AC3E}">
        <p14:creationId xmlns:p14="http://schemas.microsoft.com/office/powerpoint/2010/main" val="132889316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The end of the play</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reflect on the plot of a play?</a:t>
            </a:r>
            <a:endParaRPr lang="en-GB" sz="2800" u="sng" dirty="0">
              <a:latin typeface="Gill Sans MT" pitchFamily="34" charset="0"/>
            </a:endParaRPr>
          </a:p>
        </p:txBody>
      </p:sp>
      <p:sp>
        <p:nvSpPr>
          <p:cNvPr id="3" name="5-Point Star 2"/>
          <p:cNvSpPr/>
          <p:nvPr/>
        </p:nvSpPr>
        <p:spPr>
          <a:xfrm>
            <a:off x="1342280" y="1783456"/>
            <a:ext cx="637432" cy="6374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54248" y="1484784"/>
            <a:ext cx="7035503" cy="1169551"/>
          </a:xfrm>
          <a:prstGeom prst="rect">
            <a:avLst/>
          </a:prstGeom>
          <a:noFill/>
          <a:ln w="28575">
            <a:solidFill>
              <a:srgbClr val="0070C0"/>
            </a:solidFill>
          </a:ln>
        </p:spPr>
        <p:txBody>
          <a:bodyPr wrap="square" rtlCol="0">
            <a:spAutoFit/>
          </a:bodyPr>
          <a:lstStyle/>
          <a:p>
            <a:pPr marL="1800000" lvl="1">
              <a:spcAft>
                <a:spcPts val="600"/>
              </a:spcAft>
            </a:pPr>
            <a:r>
              <a:rPr lang="en-GB" dirty="0" smtClean="0">
                <a:latin typeface="Gill Sans MT" pitchFamily="34" charset="0"/>
              </a:rPr>
              <a:t>To get star of the hour, you must:</a:t>
            </a:r>
          </a:p>
          <a:p>
            <a:pPr marL="1800000" lvl="1" indent="-342900">
              <a:spcAft>
                <a:spcPts val="600"/>
              </a:spcAft>
              <a:buFont typeface="+mj-lt"/>
              <a:buAutoNum type="arabicPeriod"/>
            </a:pPr>
            <a:r>
              <a:rPr lang="en-GB" dirty="0" smtClean="0">
                <a:latin typeface="Gill Sans MT" pitchFamily="34" charset="0"/>
              </a:rPr>
              <a:t>LOOK at the person who is speaking.</a:t>
            </a:r>
          </a:p>
          <a:p>
            <a:pPr marL="1800000" lvl="1" indent="-342900">
              <a:spcAft>
                <a:spcPts val="600"/>
              </a:spcAft>
              <a:buFont typeface="+mj-lt"/>
              <a:buAutoNum type="arabicPeriod"/>
            </a:pPr>
            <a:r>
              <a:rPr lang="en-GB" dirty="0" smtClean="0">
                <a:latin typeface="Gill Sans MT" pitchFamily="34" charset="0"/>
              </a:rPr>
              <a:t>Contribute maturely to pair and class discussions</a:t>
            </a:r>
            <a:r>
              <a:rPr lang="en-GB" sz="2400" dirty="0" smtClean="0">
                <a:latin typeface="Gill Sans MT" pitchFamily="34" charset="0"/>
              </a:rPr>
              <a:t>.</a:t>
            </a:r>
            <a:endParaRPr lang="en-GB" sz="2400" dirty="0">
              <a:latin typeface="Gill Sans MT" pitchFamily="34" charset="0"/>
            </a:endParaRPr>
          </a:p>
        </p:txBody>
      </p:sp>
      <p:sp>
        <p:nvSpPr>
          <p:cNvPr id="6" name="TextBox 5"/>
          <p:cNvSpPr txBox="1"/>
          <p:nvPr/>
        </p:nvSpPr>
        <p:spPr>
          <a:xfrm>
            <a:off x="107504" y="3164775"/>
            <a:ext cx="8928992" cy="1200329"/>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What is the most important moment of Romeo and Juliet?</a:t>
            </a:r>
          </a:p>
          <a:p>
            <a:r>
              <a:rPr lang="en-GB" sz="2400" dirty="0" smtClean="0">
                <a:solidFill>
                  <a:srgbClr val="FF0000"/>
                </a:solidFill>
                <a:latin typeface="Gill Sans MT" pitchFamily="34" charset="0"/>
              </a:rPr>
              <a:t>How can you justify your opinion?</a:t>
            </a:r>
          </a:p>
        </p:txBody>
      </p:sp>
      <p:sp>
        <p:nvSpPr>
          <p:cNvPr id="8" name="TextBox 7"/>
          <p:cNvSpPr txBox="1"/>
          <p:nvPr/>
        </p:nvSpPr>
        <p:spPr>
          <a:xfrm>
            <a:off x="107504" y="2708920"/>
            <a:ext cx="8928992" cy="400110"/>
          </a:xfrm>
          <a:prstGeom prst="rect">
            <a:avLst/>
          </a:prstGeom>
          <a:noFill/>
          <a:ln w="38100">
            <a:solidFill>
              <a:srgbClr val="FF0000"/>
            </a:solidFill>
          </a:ln>
        </p:spPr>
        <p:txBody>
          <a:bodyPr wrap="square" rtlCol="0">
            <a:spAutoFit/>
          </a:bodyPr>
          <a:lstStyle/>
          <a:p>
            <a:pPr algn="ctr"/>
            <a:r>
              <a:rPr lang="en-GB" sz="2000" dirty="0" smtClean="0">
                <a:latin typeface="Gill Sans MT" pitchFamily="34" charset="0"/>
              </a:rPr>
              <a:t>HOMEWORK (DUE Monday 23rd) - </a:t>
            </a:r>
            <a:r>
              <a:rPr lang="en-GB" sz="2000" dirty="0" err="1" smtClean="0">
                <a:latin typeface="Gill Sans MT" pitchFamily="34" charset="0"/>
              </a:rPr>
              <a:t>SAMlearning</a:t>
            </a:r>
            <a:endParaRPr lang="en-GB" sz="2000" dirty="0" smtClean="0">
              <a:latin typeface="Gill Sans MT" pitchFamily="34" charset="0"/>
            </a:endParaRPr>
          </a:p>
        </p:txBody>
      </p:sp>
    </p:spTree>
    <p:extLst>
      <p:ext uri="{BB962C8B-B14F-4D97-AF65-F5344CB8AC3E}">
        <p14:creationId xmlns:p14="http://schemas.microsoft.com/office/powerpoint/2010/main" val="341670445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Answer in </a:t>
            </a:r>
            <a:r>
              <a:rPr lang="en-GB" smtClean="0"/>
              <a:t>your books</a:t>
            </a:r>
            <a:endParaRPr lang="en-GB"/>
          </a:p>
        </p:txBody>
      </p:sp>
      <p:sp>
        <p:nvSpPr>
          <p:cNvPr id="3" name="Content Placeholder 2"/>
          <p:cNvSpPr>
            <a:spLocks noGrp="1"/>
          </p:cNvSpPr>
          <p:nvPr>
            <p:ph idx="1"/>
          </p:nvPr>
        </p:nvSpPr>
        <p:spPr/>
        <p:txBody>
          <a:bodyPr/>
          <a:lstStyle/>
          <a:p>
            <a:r>
              <a:rPr lang="en-GB" dirty="0" smtClean="0"/>
              <a:t>Would the play be more satisfying if Juliet woke in time to stop Romeo?</a:t>
            </a:r>
          </a:p>
          <a:p>
            <a:r>
              <a:rPr lang="en-GB" dirty="0" smtClean="0"/>
              <a:t>Do Romeo and Juliet deserve their fate? Why?</a:t>
            </a:r>
          </a:p>
          <a:p>
            <a:r>
              <a:rPr lang="en-GB" dirty="0" smtClean="0"/>
              <a:t>Why does Shakespeare include the peace deal between the families?</a:t>
            </a:r>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reflect on the plot of a play?</a:t>
            </a:r>
            <a:endParaRPr lang="en-GB" dirty="0"/>
          </a:p>
        </p:txBody>
      </p:sp>
    </p:spTree>
    <p:extLst>
      <p:ext uri="{BB962C8B-B14F-4D97-AF65-F5344CB8AC3E}">
        <p14:creationId xmlns:p14="http://schemas.microsoft.com/office/powerpoint/2010/main" val="20297893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prologue</a:t>
            </a:r>
            <a:endParaRPr lang="en-GB" dirty="0"/>
          </a:p>
        </p:txBody>
      </p:sp>
      <p:sp>
        <p:nvSpPr>
          <p:cNvPr id="3" name="Content Placeholder 2"/>
          <p:cNvSpPr>
            <a:spLocks noGrp="1"/>
          </p:cNvSpPr>
          <p:nvPr>
            <p:ph idx="1"/>
          </p:nvPr>
        </p:nvSpPr>
        <p:spPr/>
        <p:txBody>
          <a:bodyPr>
            <a:normAutofit/>
          </a:bodyPr>
          <a:lstStyle/>
          <a:p>
            <a:pPr marL="0" indent="0">
              <a:buNone/>
            </a:pPr>
            <a:r>
              <a:rPr lang="en-GB" dirty="0" smtClean="0"/>
              <a:t>Focus on the line that you have been given.</a:t>
            </a:r>
          </a:p>
          <a:p>
            <a:r>
              <a:rPr lang="en-GB" dirty="0"/>
              <a:t>U</a:t>
            </a:r>
            <a:r>
              <a:rPr lang="en-GB" dirty="0" smtClean="0"/>
              <a:t>nderline the key words and annotate their meanings (you can use a dictionary).</a:t>
            </a:r>
          </a:p>
          <a:p>
            <a:r>
              <a:rPr lang="en-GB" dirty="0" smtClean="0"/>
              <a:t>Work with your partner to create a freeze frame pose based on the line that you have been given. Be ready to share!</a:t>
            </a:r>
          </a:p>
          <a:p>
            <a:endParaRPr lang="en-GB" dirty="0"/>
          </a:p>
        </p:txBody>
      </p:sp>
      <p:sp>
        <p:nvSpPr>
          <p:cNvPr id="6" name="TextBox 5"/>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define and evaluate a prologue?</a:t>
            </a:r>
            <a:endParaRPr lang="en-GB" dirty="0"/>
          </a:p>
        </p:txBody>
      </p:sp>
    </p:spTree>
    <p:extLst>
      <p:ext uri="{BB962C8B-B14F-4D97-AF65-F5344CB8AC3E}">
        <p14:creationId xmlns:p14="http://schemas.microsoft.com/office/powerpoint/2010/main" val="326217820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815882"/>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Women in Romeo and Juliet</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reflect on the presentation of a theme in the play?</a:t>
            </a:r>
            <a:endParaRPr lang="en-GB" sz="2800" u="sng" dirty="0">
              <a:latin typeface="Gill Sans MT" pitchFamily="34" charset="0"/>
            </a:endParaRPr>
          </a:p>
        </p:txBody>
      </p:sp>
      <p:sp>
        <p:nvSpPr>
          <p:cNvPr id="3" name="5-Point Star 2"/>
          <p:cNvSpPr/>
          <p:nvPr/>
        </p:nvSpPr>
        <p:spPr>
          <a:xfrm>
            <a:off x="1342280" y="2215504"/>
            <a:ext cx="637432" cy="6374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54248" y="1916832"/>
            <a:ext cx="7035503" cy="1169551"/>
          </a:xfrm>
          <a:prstGeom prst="rect">
            <a:avLst/>
          </a:prstGeom>
          <a:noFill/>
          <a:ln w="28575">
            <a:solidFill>
              <a:srgbClr val="0070C0"/>
            </a:solidFill>
          </a:ln>
        </p:spPr>
        <p:txBody>
          <a:bodyPr wrap="square" rtlCol="0">
            <a:spAutoFit/>
          </a:bodyPr>
          <a:lstStyle/>
          <a:p>
            <a:pPr marL="1800000" lvl="1">
              <a:spcAft>
                <a:spcPts val="600"/>
              </a:spcAft>
            </a:pPr>
            <a:r>
              <a:rPr lang="en-GB" dirty="0" smtClean="0">
                <a:latin typeface="Gill Sans MT" pitchFamily="34" charset="0"/>
              </a:rPr>
              <a:t>To get star of the hour, you must:</a:t>
            </a:r>
          </a:p>
          <a:p>
            <a:pPr marL="1800000" lvl="1" indent="-342900">
              <a:spcAft>
                <a:spcPts val="600"/>
              </a:spcAft>
              <a:buFont typeface="+mj-lt"/>
              <a:buAutoNum type="arabicPeriod"/>
            </a:pPr>
            <a:r>
              <a:rPr lang="en-GB" dirty="0" smtClean="0">
                <a:latin typeface="Gill Sans MT" pitchFamily="34" charset="0"/>
              </a:rPr>
              <a:t>LOOK at the person who is speaking.</a:t>
            </a:r>
          </a:p>
          <a:p>
            <a:pPr marL="1800000" lvl="1" indent="-342900">
              <a:spcAft>
                <a:spcPts val="600"/>
              </a:spcAft>
              <a:buFont typeface="+mj-lt"/>
              <a:buAutoNum type="arabicPeriod"/>
            </a:pPr>
            <a:r>
              <a:rPr lang="en-GB" dirty="0" smtClean="0">
                <a:latin typeface="Gill Sans MT" pitchFamily="34" charset="0"/>
              </a:rPr>
              <a:t>Contribute maturely to pair and class discussions</a:t>
            </a:r>
            <a:r>
              <a:rPr lang="en-GB" sz="2400" dirty="0" smtClean="0">
                <a:latin typeface="Gill Sans MT" pitchFamily="34" charset="0"/>
              </a:rPr>
              <a:t>.</a:t>
            </a:r>
            <a:endParaRPr lang="en-GB" sz="2400" dirty="0">
              <a:latin typeface="Gill Sans MT" pitchFamily="34" charset="0"/>
            </a:endParaRPr>
          </a:p>
        </p:txBody>
      </p:sp>
      <p:sp>
        <p:nvSpPr>
          <p:cNvPr id="6" name="TextBox 5"/>
          <p:cNvSpPr txBox="1"/>
          <p:nvPr/>
        </p:nvSpPr>
        <p:spPr>
          <a:xfrm>
            <a:off x="107504" y="4532927"/>
            <a:ext cx="8928992" cy="1200329"/>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Are the characters in Romeo and Juliet ‘modern’? Do they behave in a way that we recognise today, or are they entirely different?</a:t>
            </a:r>
            <a:endParaRPr lang="en-GB" sz="2400" dirty="0" smtClean="0">
              <a:solidFill>
                <a:srgbClr val="FF0000"/>
              </a:solidFill>
              <a:latin typeface="Gill Sans MT" pitchFamily="34" charset="0"/>
            </a:endParaRPr>
          </a:p>
        </p:txBody>
      </p:sp>
      <p:sp>
        <p:nvSpPr>
          <p:cNvPr id="8" name="TextBox 7"/>
          <p:cNvSpPr txBox="1"/>
          <p:nvPr/>
        </p:nvSpPr>
        <p:spPr>
          <a:xfrm>
            <a:off x="107504" y="3140968"/>
            <a:ext cx="8928992" cy="1015663"/>
          </a:xfrm>
          <a:prstGeom prst="rect">
            <a:avLst/>
          </a:prstGeom>
          <a:noFill/>
          <a:ln w="38100">
            <a:solidFill>
              <a:srgbClr val="FF0000"/>
            </a:solidFill>
          </a:ln>
        </p:spPr>
        <p:txBody>
          <a:bodyPr wrap="square" rtlCol="0">
            <a:spAutoFit/>
          </a:bodyPr>
          <a:lstStyle/>
          <a:p>
            <a:pPr algn="ctr"/>
            <a:r>
              <a:rPr lang="en-GB" sz="2000" dirty="0" smtClean="0">
                <a:latin typeface="Gill Sans MT" pitchFamily="34" charset="0"/>
              </a:rPr>
              <a:t>HOMEWORK: Prepare for key challenge next Tuesday:</a:t>
            </a:r>
          </a:p>
          <a:p>
            <a:pPr algn="ctr"/>
            <a:r>
              <a:rPr lang="en-GB" sz="2000" dirty="0">
                <a:latin typeface="Gill Sans MT" pitchFamily="34" charset="0"/>
              </a:rPr>
              <a:t>Compare how women are presented in </a:t>
            </a:r>
            <a:r>
              <a:rPr lang="en-GB" sz="2000" dirty="0" smtClean="0">
                <a:latin typeface="Gill Sans MT" pitchFamily="34" charset="0"/>
              </a:rPr>
              <a:t>Romeo and Juliet and one other text that you have studied.</a:t>
            </a:r>
          </a:p>
        </p:txBody>
      </p:sp>
    </p:spTree>
    <p:extLst>
      <p:ext uri="{BB962C8B-B14F-4D97-AF65-F5344CB8AC3E}">
        <p14:creationId xmlns:p14="http://schemas.microsoft.com/office/powerpoint/2010/main" val="129605397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Compare how women are presented in two texts</a:t>
            </a:r>
            <a:r>
              <a:rPr lang="en-GB" dirty="0" smtClean="0"/>
              <a:t>.</a:t>
            </a:r>
            <a:endParaRPr lang="en-GB" dirty="0"/>
          </a:p>
        </p:txBody>
      </p:sp>
      <p:sp>
        <p:nvSpPr>
          <p:cNvPr id="3" name="Content Placeholder 2"/>
          <p:cNvSpPr>
            <a:spLocks noGrp="1"/>
          </p:cNvSpPr>
          <p:nvPr>
            <p:ph idx="1"/>
          </p:nvPr>
        </p:nvSpPr>
        <p:spPr/>
        <p:txBody>
          <a:bodyPr/>
          <a:lstStyle/>
          <a:p>
            <a:r>
              <a:rPr lang="en-GB" dirty="0" smtClean="0"/>
              <a:t>How are women presented in Romeo and Juliet?</a:t>
            </a:r>
          </a:p>
          <a:p>
            <a:r>
              <a:rPr lang="en-GB" dirty="0" smtClean="0"/>
              <a:t>Which women are presented in the play</a:t>
            </a:r>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reflect on the plot of a play?</a:t>
            </a:r>
            <a:endParaRPr lang="en-GB" dirty="0"/>
          </a:p>
        </p:txBody>
      </p:sp>
    </p:spTree>
    <p:extLst>
      <p:ext uri="{BB962C8B-B14F-4D97-AF65-F5344CB8AC3E}">
        <p14:creationId xmlns:p14="http://schemas.microsoft.com/office/powerpoint/2010/main" val="404075636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Planning for comparison</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make links between texts related to a theme?</a:t>
            </a:r>
            <a:endParaRPr lang="en-GB" sz="2800" u="sng" dirty="0">
              <a:latin typeface="Gill Sans MT" pitchFamily="34" charset="0"/>
            </a:endParaRPr>
          </a:p>
        </p:txBody>
      </p:sp>
      <p:sp>
        <p:nvSpPr>
          <p:cNvPr id="3" name="5-Point Star 2"/>
          <p:cNvSpPr/>
          <p:nvPr/>
        </p:nvSpPr>
        <p:spPr>
          <a:xfrm>
            <a:off x="1342280" y="1775905"/>
            <a:ext cx="637432" cy="6374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54248" y="1477233"/>
            <a:ext cx="7035503" cy="1169551"/>
          </a:xfrm>
          <a:prstGeom prst="rect">
            <a:avLst/>
          </a:prstGeom>
          <a:noFill/>
          <a:ln w="28575">
            <a:solidFill>
              <a:srgbClr val="0070C0"/>
            </a:solidFill>
          </a:ln>
        </p:spPr>
        <p:txBody>
          <a:bodyPr wrap="square" rtlCol="0">
            <a:spAutoFit/>
          </a:bodyPr>
          <a:lstStyle/>
          <a:p>
            <a:pPr marL="1800000" lvl="1">
              <a:spcAft>
                <a:spcPts val="600"/>
              </a:spcAft>
            </a:pPr>
            <a:r>
              <a:rPr lang="en-GB" dirty="0" smtClean="0">
                <a:latin typeface="Gill Sans MT" pitchFamily="34" charset="0"/>
              </a:rPr>
              <a:t>To get star of the hour, you must:</a:t>
            </a:r>
          </a:p>
          <a:p>
            <a:pPr marL="1800000" lvl="1" indent="-342900">
              <a:spcAft>
                <a:spcPts val="600"/>
              </a:spcAft>
              <a:buFont typeface="+mj-lt"/>
              <a:buAutoNum type="arabicPeriod"/>
            </a:pPr>
            <a:r>
              <a:rPr lang="en-GB" dirty="0" smtClean="0">
                <a:latin typeface="Gill Sans MT" pitchFamily="34" charset="0"/>
              </a:rPr>
              <a:t>LOOK at the person who is speaking.</a:t>
            </a:r>
          </a:p>
          <a:p>
            <a:pPr marL="1800000" lvl="1" indent="-342900">
              <a:spcAft>
                <a:spcPts val="600"/>
              </a:spcAft>
              <a:buFont typeface="+mj-lt"/>
              <a:buAutoNum type="arabicPeriod"/>
            </a:pPr>
            <a:r>
              <a:rPr lang="en-GB" dirty="0" smtClean="0">
                <a:latin typeface="Gill Sans MT" pitchFamily="34" charset="0"/>
              </a:rPr>
              <a:t>Contribute maturely to pair and class discussions</a:t>
            </a:r>
            <a:r>
              <a:rPr lang="en-GB" sz="2400" dirty="0" smtClean="0">
                <a:latin typeface="Gill Sans MT" pitchFamily="34" charset="0"/>
              </a:rPr>
              <a:t>.</a:t>
            </a:r>
            <a:endParaRPr lang="en-GB" sz="2400" dirty="0">
              <a:latin typeface="Gill Sans MT" pitchFamily="34" charset="0"/>
            </a:endParaRPr>
          </a:p>
        </p:txBody>
      </p:sp>
      <p:sp>
        <p:nvSpPr>
          <p:cNvPr id="6" name="TextBox 5"/>
          <p:cNvSpPr txBox="1"/>
          <p:nvPr/>
        </p:nvSpPr>
        <p:spPr>
          <a:xfrm>
            <a:off x="107504" y="3861048"/>
            <a:ext cx="8928992" cy="1200329"/>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Look at your planning sheet from yesterday. Which idea or piece of evidence were you most pleased with? Be ready to share it!</a:t>
            </a:r>
            <a:endParaRPr lang="en-GB" sz="2400" dirty="0" smtClean="0">
              <a:solidFill>
                <a:srgbClr val="FF0000"/>
              </a:solidFill>
              <a:latin typeface="Gill Sans MT" pitchFamily="34" charset="0"/>
            </a:endParaRPr>
          </a:p>
        </p:txBody>
      </p:sp>
      <p:sp>
        <p:nvSpPr>
          <p:cNvPr id="8" name="TextBox 7"/>
          <p:cNvSpPr txBox="1"/>
          <p:nvPr/>
        </p:nvSpPr>
        <p:spPr>
          <a:xfrm>
            <a:off x="107504" y="2701369"/>
            <a:ext cx="8928992" cy="1015663"/>
          </a:xfrm>
          <a:prstGeom prst="rect">
            <a:avLst/>
          </a:prstGeom>
          <a:noFill/>
          <a:ln w="38100">
            <a:solidFill>
              <a:srgbClr val="FF0000"/>
            </a:solidFill>
          </a:ln>
        </p:spPr>
        <p:txBody>
          <a:bodyPr wrap="square" rtlCol="0">
            <a:spAutoFit/>
          </a:bodyPr>
          <a:lstStyle/>
          <a:p>
            <a:pPr algn="ctr"/>
            <a:r>
              <a:rPr lang="en-GB" sz="2000" dirty="0" smtClean="0">
                <a:latin typeface="Gill Sans MT" pitchFamily="34" charset="0"/>
              </a:rPr>
              <a:t>HOMEWORK: Prepare for key challenge next Tuesday:</a:t>
            </a:r>
          </a:p>
          <a:p>
            <a:pPr algn="ctr"/>
            <a:r>
              <a:rPr lang="en-GB" sz="2000" dirty="0">
                <a:latin typeface="Gill Sans MT" pitchFamily="34" charset="0"/>
              </a:rPr>
              <a:t>Compare how women are presented in </a:t>
            </a:r>
            <a:r>
              <a:rPr lang="en-GB" sz="2000" dirty="0" smtClean="0">
                <a:latin typeface="Gill Sans MT" pitchFamily="34" charset="0"/>
              </a:rPr>
              <a:t>Romeo and Juliet and one other text that you have studied.</a:t>
            </a:r>
          </a:p>
        </p:txBody>
      </p:sp>
    </p:spTree>
    <p:extLst>
      <p:ext uri="{BB962C8B-B14F-4D97-AF65-F5344CB8AC3E}">
        <p14:creationId xmlns:p14="http://schemas.microsoft.com/office/powerpoint/2010/main" val="334346455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Read through the success criteria and top tips, and annotate them</a:t>
            </a:r>
            <a:endParaRPr lang="en-GB" dirty="0"/>
          </a:p>
        </p:txBody>
      </p:sp>
      <p:sp>
        <p:nvSpPr>
          <p:cNvPr id="3" name="Content Placeholder 2"/>
          <p:cNvSpPr>
            <a:spLocks noGrp="1"/>
          </p:cNvSpPr>
          <p:nvPr>
            <p:ph idx="1"/>
          </p:nvPr>
        </p:nvSpPr>
        <p:spPr/>
        <p:txBody>
          <a:bodyPr/>
          <a:lstStyle/>
          <a:p>
            <a:r>
              <a:rPr lang="en-GB" dirty="0" smtClean="0"/>
              <a:t>Are there any criteria which surprise you?</a:t>
            </a:r>
          </a:p>
          <a:p>
            <a:r>
              <a:rPr lang="en-GB" dirty="0" smtClean="0"/>
              <a:t>Which do you feel most confident about, and which do you feel least confident about?</a:t>
            </a:r>
          </a:p>
          <a:p>
            <a:r>
              <a:rPr lang="en-GB" dirty="0" smtClean="0"/>
              <a:t>What preparation can you do for homework?</a:t>
            </a:r>
          </a:p>
          <a:p>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make links between texts related to a theme?</a:t>
            </a:r>
            <a:endParaRPr lang="en-GB" dirty="0"/>
          </a:p>
        </p:txBody>
      </p:sp>
    </p:spTree>
    <p:extLst>
      <p:ext uri="{BB962C8B-B14F-4D97-AF65-F5344CB8AC3E}">
        <p14:creationId xmlns:p14="http://schemas.microsoft.com/office/powerpoint/2010/main" val="424168354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Read the model answer</a:t>
            </a:r>
            <a:endParaRPr lang="en-GB" dirty="0"/>
          </a:p>
        </p:txBody>
      </p:sp>
      <p:sp>
        <p:nvSpPr>
          <p:cNvPr id="3" name="Content Placeholder 2"/>
          <p:cNvSpPr>
            <a:spLocks noGrp="1"/>
          </p:cNvSpPr>
          <p:nvPr>
            <p:ph idx="1"/>
          </p:nvPr>
        </p:nvSpPr>
        <p:spPr/>
        <p:txBody>
          <a:bodyPr/>
          <a:lstStyle/>
          <a:p>
            <a:r>
              <a:rPr lang="en-GB" dirty="0" smtClean="0"/>
              <a:t>What is the main point in each paragraph?</a:t>
            </a:r>
          </a:p>
          <a:p>
            <a:r>
              <a:rPr lang="en-GB" dirty="0" smtClean="0"/>
              <a:t>Can you annotate the essay to show where it meets each of the success criteria?</a:t>
            </a:r>
          </a:p>
          <a:p>
            <a:r>
              <a:rPr lang="en-GB" dirty="0" smtClean="0"/>
              <a:t>What could the candidate do to improve?</a:t>
            </a:r>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make links between texts related to a theme?</a:t>
            </a:r>
            <a:endParaRPr lang="en-GB" dirty="0"/>
          </a:p>
        </p:txBody>
      </p:sp>
    </p:spTree>
    <p:extLst>
      <p:ext uri="{BB962C8B-B14F-4D97-AF65-F5344CB8AC3E}">
        <p14:creationId xmlns:p14="http://schemas.microsoft.com/office/powerpoint/2010/main" val="311333143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Use the planning sheet and your notes to plan out your essay</a:t>
            </a:r>
            <a:endParaRPr lang="en-GB" dirty="0"/>
          </a:p>
        </p:txBody>
      </p:sp>
      <p:sp>
        <p:nvSpPr>
          <p:cNvPr id="3" name="Content Placeholder 2"/>
          <p:cNvSpPr>
            <a:spLocks noGrp="1"/>
          </p:cNvSpPr>
          <p:nvPr>
            <p:ph idx="1"/>
          </p:nvPr>
        </p:nvSpPr>
        <p:spPr/>
        <p:txBody>
          <a:bodyPr>
            <a:normAutofit lnSpcReduction="10000"/>
          </a:bodyPr>
          <a:lstStyle/>
          <a:p>
            <a:pPr marL="0" indent="0">
              <a:buNone/>
            </a:pPr>
            <a:r>
              <a:rPr lang="en-GB" dirty="0" smtClean="0">
                <a:solidFill>
                  <a:srgbClr val="FF0000"/>
                </a:solidFill>
              </a:rPr>
              <a:t>Remember that you have already written about the way women are presented in </a:t>
            </a:r>
            <a:r>
              <a:rPr lang="en-GB" i="1" dirty="0" smtClean="0">
                <a:solidFill>
                  <a:srgbClr val="FF0000"/>
                </a:solidFill>
              </a:rPr>
              <a:t>Of Mice and Men</a:t>
            </a:r>
            <a:r>
              <a:rPr lang="en-GB" dirty="0" smtClean="0">
                <a:solidFill>
                  <a:srgbClr val="FF0000"/>
                </a:solidFill>
              </a:rPr>
              <a:t>, at the end of Autumn term – read over your work and use it!</a:t>
            </a:r>
          </a:p>
          <a:p>
            <a:r>
              <a:rPr lang="en-GB" dirty="0" smtClean="0"/>
              <a:t>Focus on identifying similarities and differences, and finding </a:t>
            </a:r>
            <a:r>
              <a:rPr lang="en-GB" b="1" u="sng" dirty="0" smtClean="0"/>
              <a:t>evidence</a:t>
            </a:r>
            <a:r>
              <a:rPr lang="en-GB" dirty="0" smtClean="0"/>
              <a:t> to explore them</a:t>
            </a:r>
          </a:p>
          <a:p>
            <a:r>
              <a:rPr lang="en-GB" dirty="0" smtClean="0"/>
              <a:t>Swap ideas with other people – but don’t just copy, </a:t>
            </a:r>
            <a:r>
              <a:rPr lang="en-GB" b="1" u="sng" dirty="0" smtClean="0"/>
              <a:t>discuss</a:t>
            </a:r>
            <a:r>
              <a:rPr lang="en-GB" dirty="0" smtClean="0"/>
              <a:t> the ideas with them</a:t>
            </a:r>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make links between texts related to a theme?</a:t>
            </a:r>
            <a:endParaRPr lang="en-GB" dirty="0"/>
          </a:p>
        </p:txBody>
      </p:sp>
    </p:spTree>
    <p:extLst>
      <p:ext uri="{BB962C8B-B14F-4D97-AF65-F5344CB8AC3E}">
        <p14:creationId xmlns:p14="http://schemas.microsoft.com/office/powerpoint/2010/main" val="138192068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800" dirty="0" smtClean="0"/>
              <a:t>Read through the success</a:t>
            </a:r>
            <a:endParaRPr lang="en-GB" sz="2800" i="1" dirty="0"/>
          </a:p>
        </p:txBody>
      </p:sp>
      <p:sp>
        <p:nvSpPr>
          <p:cNvPr id="3" name="Content Placeholder 2"/>
          <p:cNvSpPr>
            <a:spLocks noGrp="1"/>
          </p:cNvSpPr>
          <p:nvPr>
            <p:ph idx="1"/>
          </p:nvPr>
        </p:nvSpPr>
        <p:spPr/>
        <p:txBody>
          <a:bodyPr/>
          <a:lstStyle/>
          <a:p>
            <a:r>
              <a:rPr lang="en-GB" dirty="0" smtClean="0"/>
              <a:t>Read model answer</a:t>
            </a:r>
          </a:p>
          <a:p>
            <a:r>
              <a:rPr lang="en-GB" dirty="0" smtClean="0"/>
              <a:t>Share ideas from planning sheets</a:t>
            </a:r>
          </a:p>
          <a:p>
            <a:r>
              <a:rPr lang="en-GB" dirty="0" smtClean="0"/>
              <a:t>Start comparison sheet (to finish for HW)</a:t>
            </a:r>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reflect on the plot of a play?</a:t>
            </a:r>
            <a:endParaRPr lang="en-GB" dirty="0"/>
          </a:p>
        </p:txBody>
      </p:sp>
    </p:spTree>
    <p:extLst>
      <p:ext uri="{BB962C8B-B14F-4D97-AF65-F5344CB8AC3E}">
        <p14:creationId xmlns:p14="http://schemas.microsoft.com/office/powerpoint/2010/main" val="72696599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815882"/>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Reading key challenge</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compare the exploration of a theme in different texts?</a:t>
            </a:r>
            <a:endParaRPr lang="en-GB" sz="2800" u="sng" dirty="0">
              <a:latin typeface="Gill Sans MT" pitchFamily="34" charset="0"/>
            </a:endParaRPr>
          </a:p>
        </p:txBody>
      </p:sp>
      <p:sp>
        <p:nvSpPr>
          <p:cNvPr id="3" name="5-Point Star 2"/>
          <p:cNvSpPr/>
          <p:nvPr/>
        </p:nvSpPr>
        <p:spPr>
          <a:xfrm>
            <a:off x="1342280" y="2159752"/>
            <a:ext cx="637432" cy="6374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54248" y="1861080"/>
            <a:ext cx="7035503" cy="1169551"/>
          </a:xfrm>
          <a:prstGeom prst="rect">
            <a:avLst/>
          </a:prstGeom>
          <a:noFill/>
          <a:ln w="28575">
            <a:solidFill>
              <a:srgbClr val="0070C0"/>
            </a:solidFill>
          </a:ln>
        </p:spPr>
        <p:txBody>
          <a:bodyPr wrap="square" rtlCol="0">
            <a:spAutoFit/>
          </a:bodyPr>
          <a:lstStyle/>
          <a:p>
            <a:pPr marL="1800000" lvl="1">
              <a:spcAft>
                <a:spcPts val="600"/>
              </a:spcAft>
            </a:pPr>
            <a:r>
              <a:rPr lang="en-GB" dirty="0" smtClean="0">
                <a:latin typeface="Gill Sans MT" pitchFamily="34" charset="0"/>
              </a:rPr>
              <a:t>To get star of the hour, you must:</a:t>
            </a:r>
          </a:p>
          <a:p>
            <a:pPr marL="1800000" lvl="1" indent="-342900">
              <a:spcAft>
                <a:spcPts val="600"/>
              </a:spcAft>
              <a:buFont typeface="+mj-lt"/>
              <a:buAutoNum type="arabicPeriod"/>
            </a:pPr>
            <a:r>
              <a:rPr lang="en-GB" dirty="0" smtClean="0">
                <a:latin typeface="Gill Sans MT" pitchFamily="34" charset="0"/>
              </a:rPr>
              <a:t>LOOK at the person who is speaking.</a:t>
            </a:r>
          </a:p>
          <a:p>
            <a:pPr marL="1800000" lvl="1" indent="-342900">
              <a:spcAft>
                <a:spcPts val="600"/>
              </a:spcAft>
              <a:buFont typeface="+mj-lt"/>
              <a:buAutoNum type="arabicPeriod"/>
            </a:pPr>
            <a:r>
              <a:rPr lang="en-GB" dirty="0" smtClean="0">
                <a:latin typeface="Gill Sans MT" pitchFamily="34" charset="0"/>
              </a:rPr>
              <a:t>Contribute maturely to pair and class discussions</a:t>
            </a:r>
            <a:r>
              <a:rPr lang="en-GB" sz="2400" dirty="0" smtClean="0">
                <a:latin typeface="Gill Sans MT" pitchFamily="34" charset="0"/>
              </a:rPr>
              <a:t>.</a:t>
            </a:r>
            <a:endParaRPr lang="en-GB" sz="2400" dirty="0">
              <a:latin typeface="Gill Sans MT" pitchFamily="34" charset="0"/>
            </a:endParaRPr>
          </a:p>
        </p:txBody>
      </p:sp>
      <p:sp>
        <p:nvSpPr>
          <p:cNvPr id="6" name="TextBox 5"/>
          <p:cNvSpPr txBox="1"/>
          <p:nvPr/>
        </p:nvSpPr>
        <p:spPr>
          <a:xfrm>
            <a:off x="107504" y="3092767"/>
            <a:ext cx="8928992" cy="830997"/>
          </a:xfrm>
          <a:prstGeom prst="rect">
            <a:avLst/>
          </a:prstGeom>
          <a:noFill/>
        </p:spPr>
        <p:txBody>
          <a:bodyPr wrap="square" rtlCol="0">
            <a:spAutoFit/>
          </a:bodyPr>
          <a:lstStyle/>
          <a:p>
            <a:r>
              <a:rPr lang="en-GB" sz="2400" dirty="0" smtClean="0">
                <a:latin typeface="Gill Sans MT" pitchFamily="34" charset="0"/>
              </a:rPr>
              <a:t>STARTER: </a:t>
            </a:r>
          </a:p>
          <a:p>
            <a:r>
              <a:rPr lang="en-GB" sz="2400" dirty="0" smtClean="0">
                <a:latin typeface="Gill Sans MT" pitchFamily="34" charset="0"/>
              </a:rPr>
              <a:t>Explain your essay plan to your neighbour.</a:t>
            </a:r>
            <a:endParaRPr lang="en-GB" sz="2400" dirty="0" smtClean="0">
              <a:solidFill>
                <a:srgbClr val="FF0000"/>
              </a:solidFill>
              <a:latin typeface="Gill Sans MT" pitchFamily="34" charset="0"/>
            </a:endParaRPr>
          </a:p>
        </p:txBody>
      </p:sp>
    </p:spTree>
    <p:extLst>
      <p:ext uri="{BB962C8B-B14F-4D97-AF65-F5344CB8AC3E}">
        <p14:creationId xmlns:p14="http://schemas.microsoft.com/office/powerpoint/2010/main" val="97958919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800" dirty="0"/>
              <a:t>Compare how women are presented in </a:t>
            </a:r>
            <a:r>
              <a:rPr lang="en-GB" sz="2800" i="1" dirty="0" smtClean="0"/>
              <a:t>Romeo and Juliet</a:t>
            </a:r>
            <a:r>
              <a:rPr lang="en-GB" sz="2800" dirty="0" smtClean="0"/>
              <a:t> and one other text that you have studied</a:t>
            </a:r>
            <a:endParaRPr lang="en-GB" sz="2800" i="1" dirty="0"/>
          </a:p>
        </p:txBody>
      </p:sp>
      <p:sp>
        <p:nvSpPr>
          <p:cNvPr id="3" name="Content Placeholder 2"/>
          <p:cNvSpPr>
            <a:spLocks noGrp="1"/>
          </p:cNvSpPr>
          <p:nvPr>
            <p:ph idx="1"/>
          </p:nvPr>
        </p:nvSpPr>
        <p:spPr/>
        <p:txBody>
          <a:bodyPr/>
          <a:lstStyle/>
          <a:p>
            <a:r>
              <a:rPr lang="en-GB" dirty="0" smtClean="0"/>
              <a:t>Use your notes and the previous work that you have done.</a:t>
            </a:r>
          </a:p>
          <a:p>
            <a:r>
              <a:rPr lang="en-GB" dirty="0" smtClean="0"/>
              <a:t>Refer to the success criteria to remind you what you are being marked on.</a:t>
            </a:r>
            <a:endParaRPr lang="en-GB" dirty="0"/>
          </a:p>
        </p:txBody>
      </p:sp>
      <p:sp>
        <p:nvSpPr>
          <p:cNvPr id="4" name="TextBox 3"/>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compare the exploration of a theme in different texts?</a:t>
            </a:r>
            <a:endParaRPr lang="en-GB" dirty="0"/>
          </a:p>
        </p:txBody>
      </p:sp>
    </p:spTree>
    <p:controls>
      <mc:AlternateContent xmlns:mc="http://schemas.openxmlformats.org/markup-compatibility/2006">
        <mc:Choice xmlns:v="urn:schemas-microsoft-com:vml" Requires="v">
          <p:control spid="3079" name="ShockwaveFlash1" r:id="rId2" imgW="8495238" imgH="4608305"/>
        </mc:Choice>
        <mc:Fallback>
          <p:control name="ShockwaveFlash1" r:id="rId2" imgW="8495238" imgH="4608305">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23850" y="3933825"/>
                  <a:ext cx="8496300" cy="23749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39040949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Easter quiz!</a:t>
            </a:r>
            <a:endParaRPr lang="en-GB" dirty="0"/>
          </a:p>
        </p:txBody>
      </p:sp>
      <p:sp>
        <p:nvSpPr>
          <p:cNvPr id="3" name="Content Placeholder 2"/>
          <p:cNvSpPr>
            <a:spLocks noGrp="1"/>
          </p:cNvSpPr>
          <p:nvPr>
            <p:ph idx="1"/>
          </p:nvPr>
        </p:nvSpPr>
        <p:spPr/>
        <p:txBody>
          <a:bodyPr/>
          <a:lstStyle/>
          <a:p>
            <a:pPr marL="0" indent="0">
              <a:buNone/>
            </a:pPr>
            <a:r>
              <a:rPr lang="en-GB" dirty="0" smtClean="0"/>
              <a:t>Get into a team (no more than 4 people!) and decide on a </a:t>
            </a:r>
            <a:r>
              <a:rPr lang="en-GB" u="sng" dirty="0" smtClean="0"/>
              <a:t>team name</a:t>
            </a:r>
            <a:endParaRPr lang="en-GB" u="sn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3977" y="2722563"/>
            <a:ext cx="3696047" cy="2722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32390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384995"/>
          </a:xfrm>
          <a:prstGeom prst="rect">
            <a:avLst/>
          </a:prstGeom>
          <a:solidFill>
            <a:srgbClr val="FFFF00"/>
          </a:solidFill>
          <a:ln w="38100">
            <a:noFill/>
          </a:ln>
        </p:spPr>
        <p:txBody>
          <a:bodyPr wrap="square" rtlCol="0">
            <a:spAutoFit/>
          </a:bodyPr>
          <a:lstStyle/>
          <a:p>
            <a:pPr algn="ctr"/>
            <a:fld id="{C17847BB-B42A-4920-BAF4-715AB0DA0B34}" type="datetime2">
              <a:rPr lang="en-GB" sz="2800" u="sng" smtClean="0">
                <a:latin typeface="Gill Sans MT" pitchFamily="34" charset="0"/>
              </a:rPr>
              <a:t>Wednesday, 06 January 2016</a:t>
            </a:fld>
            <a:endParaRPr lang="en-GB" sz="2800" dirty="0" smtClean="0">
              <a:latin typeface="Gill Sans MT" pitchFamily="34" charset="0"/>
            </a:endParaRPr>
          </a:p>
          <a:p>
            <a:pPr algn="ctr"/>
            <a:r>
              <a:rPr lang="en-GB" sz="2800" dirty="0" smtClean="0">
                <a:latin typeface="Gill Sans MT" pitchFamily="34" charset="0"/>
              </a:rPr>
              <a:t>Title: </a:t>
            </a:r>
            <a:r>
              <a:rPr lang="en-GB" sz="2800" u="sng" dirty="0" smtClean="0">
                <a:latin typeface="Gill Sans MT" pitchFamily="34" charset="0"/>
              </a:rPr>
              <a:t>Performing the prologue</a:t>
            </a:r>
          </a:p>
          <a:p>
            <a:pPr algn="ctr"/>
            <a:r>
              <a:rPr lang="en-GB" sz="2800" dirty="0" smtClean="0">
                <a:latin typeface="Gill Sans MT" pitchFamily="34" charset="0"/>
              </a:rPr>
              <a:t>WALT</a:t>
            </a:r>
            <a:r>
              <a:rPr lang="en-GB" sz="2800" dirty="0">
                <a:latin typeface="Gill Sans MT" pitchFamily="34" charset="0"/>
              </a:rPr>
              <a:t>: </a:t>
            </a:r>
            <a:r>
              <a:rPr lang="en-GB" sz="2800" u="sng" dirty="0">
                <a:latin typeface="Gill Sans MT" pitchFamily="34" charset="0"/>
              </a:rPr>
              <a:t>Can I </a:t>
            </a:r>
            <a:r>
              <a:rPr lang="en-GB" sz="2800" u="sng" dirty="0" smtClean="0">
                <a:latin typeface="Gill Sans MT" pitchFamily="34" charset="0"/>
              </a:rPr>
              <a:t>comment on the performance of a text?</a:t>
            </a:r>
            <a:endParaRPr lang="en-GB" sz="2800" u="sng" dirty="0">
              <a:latin typeface="Gill Sans MT" pitchFamily="34" charset="0"/>
            </a:endParaRPr>
          </a:p>
        </p:txBody>
      </p:sp>
      <p:grpSp>
        <p:nvGrpSpPr>
          <p:cNvPr id="5" name="Group 4"/>
          <p:cNvGrpSpPr/>
          <p:nvPr/>
        </p:nvGrpSpPr>
        <p:grpSpPr>
          <a:xfrm>
            <a:off x="1054248" y="1484784"/>
            <a:ext cx="7035503" cy="1723549"/>
            <a:chOff x="539552" y="2348880"/>
            <a:chExt cx="7035503" cy="1723549"/>
          </a:xfrm>
        </p:grpSpPr>
        <p:sp>
          <p:nvSpPr>
            <p:cNvPr id="3" name="5-Point Star 2"/>
            <p:cNvSpPr/>
            <p:nvPr/>
          </p:nvSpPr>
          <p:spPr>
            <a:xfrm>
              <a:off x="611560" y="2420888"/>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39552" y="2348880"/>
              <a:ext cx="7035503" cy="1723549"/>
            </a:xfrm>
            <a:prstGeom prst="rect">
              <a:avLst/>
            </a:prstGeom>
            <a:noFill/>
            <a:ln w="28575">
              <a:solidFill>
                <a:srgbClr val="0070C0"/>
              </a:solidFill>
            </a:ln>
          </p:spPr>
          <p:txBody>
            <a:bodyPr wrap="square" rtlCol="0">
              <a:spAutoFit/>
            </a:bodyPr>
            <a:lstStyle/>
            <a:p>
              <a:pPr marL="2077200" lvl="1">
                <a:spcAft>
                  <a:spcPts val="600"/>
                </a:spcAft>
              </a:pPr>
              <a:r>
                <a:rPr lang="en-GB" sz="2400" dirty="0" smtClean="0">
                  <a:latin typeface="Gill Sans MT" pitchFamily="34" charset="0"/>
                </a:rPr>
                <a:t>To get star of the hour, you must:</a:t>
              </a:r>
            </a:p>
            <a:p>
              <a:pPr marL="2077200" lvl="1" indent="-342900">
                <a:spcAft>
                  <a:spcPts val="600"/>
                </a:spcAft>
                <a:buFont typeface="+mj-lt"/>
                <a:buAutoNum type="arabicPeriod"/>
              </a:pPr>
              <a:r>
                <a:rPr lang="en-GB" sz="2400" dirty="0" smtClean="0">
                  <a:latin typeface="Gill Sans MT" pitchFamily="34" charset="0"/>
                </a:rPr>
                <a:t>LOOK at the person who is speaking.</a:t>
              </a:r>
            </a:p>
            <a:p>
              <a:pPr marL="2077200" lvl="1" indent="-342900">
                <a:spcAft>
                  <a:spcPts val="600"/>
                </a:spcAft>
                <a:buFont typeface="+mj-lt"/>
                <a:buAutoNum type="arabicPeriod"/>
              </a:pPr>
              <a:r>
                <a:rPr lang="en-GB" sz="2400" dirty="0" smtClean="0">
                  <a:latin typeface="Gill Sans MT" pitchFamily="34" charset="0"/>
                </a:rPr>
                <a:t>Share your work sensibly with the rest of the class.</a:t>
              </a:r>
              <a:endParaRPr lang="en-GB" sz="2400" dirty="0">
                <a:latin typeface="Gill Sans MT" pitchFamily="34" charset="0"/>
              </a:endParaRPr>
            </a:p>
          </p:txBody>
        </p:sp>
      </p:grpSp>
      <p:sp>
        <p:nvSpPr>
          <p:cNvPr id="6" name="TextBox 5"/>
          <p:cNvSpPr txBox="1"/>
          <p:nvPr/>
        </p:nvSpPr>
        <p:spPr>
          <a:xfrm>
            <a:off x="0" y="3543399"/>
            <a:ext cx="9144000" cy="830997"/>
          </a:xfrm>
          <a:prstGeom prst="rect">
            <a:avLst/>
          </a:prstGeom>
          <a:noFill/>
        </p:spPr>
        <p:txBody>
          <a:bodyPr wrap="square" rtlCol="0">
            <a:spAutoFit/>
          </a:bodyPr>
          <a:lstStyle/>
          <a:p>
            <a:r>
              <a:rPr lang="en-GB" sz="2400" dirty="0"/>
              <a:t>Work with your partner to create a freeze frame pose based on the </a:t>
            </a:r>
            <a:r>
              <a:rPr lang="en-GB" sz="2400" dirty="0" smtClean="0"/>
              <a:t>line of the prologue </a:t>
            </a:r>
            <a:r>
              <a:rPr lang="en-GB" sz="2400" dirty="0"/>
              <a:t>that you have been given. Be ready to share!</a:t>
            </a:r>
          </a:p>
        </p:txBody>
      </p:sp>
      <p:sp>
        <p:nvSpPr>
          <p:cNvPr id="10" name="TextBox 9"/>
          <p:cNvSpPr txBox="1"/>
          <p:nvPr/>
        </p:nvSpPr>
        <p:spPr>
          <a:xfrm>
            <a:off x="107504" y="5445225"/>
            <a:ext cx="8928992" cy="1384995"/>
          </a:xfrm>
          <a:prstGeom prst="rect">
            <a:avLst/>
          </a:prstGeom>
          <a:noFill/>
          <a:ln w="38100">
            <a:solidFill>
              <a:srgbClr val="FF0000"/>
            </a:solidFill>
          </a:ln>
        </p:spPr>
        <p:txBody>
          <a:bodyPr wrap="square" rtlCol="0">
            <a:spAutoFit/>
          </a:bodyPr>
          <a:lstStyle/>
          <a:p>
            <a:pPr algn="ctr"/>
            <a:r>
              <a:rPr lang="en-GB" sz="2800" dirty="0" smtClean="0">
                <a:latin typeface="Gill Sans MT" pitchFamily="34" charset="0"/>
              </a:rPr>
              <a:t>HOMEWORK (DUE TUE 13</a:t>
            </a:r>
            <a:r>
              <a:rPr lang="en-GB" sz="2800" baseline="30000" dirty="0" smtClean="0">
                <a:latin typeface="Gill Sans MT" pitchFamily="34" charset="0"/>
              </a:rPr>
              <a:t>th</a:t>
            </a:r>
            <a:r>
              <a:rPr lang="en-GB" sz="2800" dirty="0" smtClean="0">
                <a:latin typeface="Gill Sans MT" pitchFamily="34" charset="0"/>
              </a:rPr>
              <a:t>)</a:t>
            </a:r>
          </a:p>
          <a:p>
            <a:r>
              <a:rPr lang="en-GB" sz="2800" dirty="0" smtClean="0">
                <a:latin typeface="Gill Sans MT" pitchFamily="34" charset="0"/>
              </a:rPr>
              <a:t>Write a short prologue for </a:t>
            </a:r>
            <a:r>
              <a:rPr lang="en-GB" sz="2800" i="1" dirty="0" smtClean="0">
                <a:latin typeface="Gill Sans MT" pitchFamily="34" charset="0"/>
              </a:rPr>
              <a:t>Of Mice and Men</a:t>
            </a:r>
            <a:r>
              <a:rPr lang="en-GB" sz="2800" dirty="0" smtClean="0">
                <a:latin typeface="Gill Sans MT" pitchFamily="34" charset="0"/>
              </a:rPr>
              <a:t>. 1 page maximum!</a:t>
            </a:r>
            <a:endParaRPr lang="en-GB" sz="2800" dirty="0">
              <a:latin typeface="Gill Sans MT" pitchFamily="34" charset="0"/>
            </a:endParaRPr>
          </a:p>
        </p:txBody>
      </p:sp>
    </p:spTree>
    <p:extLst>
      <p:ext uri="{BB962C8B-B14F-4D97-AF65-F5344CB8AC3E}">
        <p14:creationId xmlns:p14="http://schemas.microsoft.com/office/powerpoint/2010/main" val="2251021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Round 1: Picture round</a:t>
            </a:r>
            <a:endParaRPr lang="en-GB" dirty="0"/>
          </a:p>
        </p:txBody>
      </p:sp>
      <p:sp>
        <p:nvSpPr>
          <p:cNvPr id="3" name="Content Placeholder 2"/>
          <p:cNvSpPr>
            <a:spLocks noGrp="1"/>
          </p:cNvSpPr>
          <p:nvPr>
            <p:ph idx="1"/>
          </p:nvPr>
        </p:nvSpPr>
        <p:spPr/>
        <p:txBody>
          <a:bodyPr/>
          <a:lstStyle/>
          <a:p>
            <a:pPr marL="0" indent="0">
              <a:buNone/>
            </a:pPr>
            <a:r>
              <a:rPr lang="en-GB" dirty="0" smtClean="0"/>
              <a:t>On your sheets are ten character names from </a:t>
            </a:r>
            <a:r>
              <a:rPr lang="en-GB" i="1" dirty="0" smtClean="0"/>
              <a:t>Romeo and Juliet</a:t>
            </a:r>
            <a:r>
              <a:rPr lang="en-GB" dirty="0" smtClean="0"/>
              <a:t>, disguised as Dingbats.</a:t>
            </a:r>
          </a:p>
          <a:p>
            <a:pPr marL="0" indent="0">
              <a:buNone/>
            </a:pPr>
            <a:r>
              <a:rPr lang="en-GB" dirty="0" smtClean="0"/>
              <a:t>Write the correct answers on your sheet.</a:t>
            </a:r>
            <a:endParaRPr lang="en-GB"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933056"/>
            <a:ext cx="2646040" cy="1984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3933056"/>
            <a:ext cx="2646040" cy="1984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959081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Round 2: General knowledge</a:t>
            </a:r>
            <a:endParaRPr lang="en-GB" dirty="0"/>
          </a:p>
        </p:txBody>
      </p:sp>
      <p:sp>
        <p:nvSpPr>
          <p:cNvPr id="3" name="Content Placeholder 2"/>
          <p:cNvSpPr>
            <a:spLocks noGrp="1"/>
          </p:cNvSpPr>
          <p:nvPr>
            <p:ph idx="1"/>
          </p:nvPr>
        </p:nvSpPr>
        <p:spPr/>
        <p:txBody>
          <a:bodyPr/>
          <a:lstStyle/>
          <a:p>
            <a:pPr marL="514350" indent="-514350">
              <a:buFont typeface="+mj-lt"/>
              <a:buAutoNum type="arabicPeriod"/>
            </a:pPr>
            <a:r>
              <a:rPr lang="en-GB" dirty="0" smtClean="0"/>
              <a:t>Where does Romeo go to when he is exiled?</a:t>
            </a:r>
          </a:p>
          <a:p>
            <a:pPr marL="514350" indent="-514350">
              <a:buFont typeface="+mj-lt"/>
              <a:buAutoNum type="arabicPeriod"/>
            </a:pPr>
            <a:r>
              <a:rPr lang="en-GB" dirty="0" smtClean="0"/>
              <a:t>Who is “the fairy’s midwife”?</a:t>
            </a:r>
          </a:p>
          <a:p>
            <a:pPr marL="514350" indent="-514350">
              <a:buFont typeface="+mj-lt"/>
              <a:buAutoNum type="arabicPeriod"/>
            </a:pPr>
            <a:r>
              <a:rPr lang="en-GB" dirty="0" smtClean="0"/>
              <a:t>When is Juliet supposed to marry Paris?</a:t>
            </a:r>
          </a:p>
          <a:p>
            <a:pPr marL="514350" indent="-514350">
              <a:buFont typeface="+mj-lt"/>
              <a:buAutoNum type="arabicPeriod"/>
            </a:pPr>
            <a:r>
              <a:rPr lang="en-GB" dirty="0" smtClean="0"/>
              <a:t>What poetic meter does Shakespeare famously use?</a:t>
            </a:r>
          </a:p>
          <a:p>
            <a:pPr marL="514350" indent="-514350">
              <a:buFont typeface="+mj-lt"/>
              <a:buAutoNum type="arabicPeriod"/>
            </a:pPr>
            <a:r>
              <a:rPr lang="en-GB" dirty="0" smtClean="0"/>
              <a:t>Which character is referred to as the “Prince of Cats”?</a:t>
            </a:r>
            <a:endParaRPr lang="en-GB" dirty="0"/>
          </a:p>
        </p:txBody>
      </p:sp>
    </p:spTree>
    <p:extLst>
      <p:ext uri="{BB962C8B-B14F-4D97-AF65-F5344CB8AC3E}">
        <p14:creationId xmlns:p14="http://schemas.microsoft.com/office/powerpoint/2010/main" val="7660967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Round 3: Quotable quotes</a:t>
            </a:r>
            <a:endParaRPr lang="en-GB" dirty="0"/>
          </a:p>
        </p:txBody>
      </p:sp>
      <p:sp>
        <p:nvSpPr>
          <p:cNvPr id="3" name="Content Placeholder 2"/>
          <p:cNvSpPr>
            <a:spLocks noGrp="1"/>
          </p:cNvSpPr>
          <p:nvPr>
            <p:ph idx="1"/>
          </p:nvPr>
        </p:nvSpPr>
        <p:spPr/>
        <p:txBody>
          <a:bodyPr/>
          <a:lstStyle/>
          <a:p>
            <a:pPr marL="0" indent="0">
              <a:buNone/>
            </a:pPr>
            <a:r>
              <a:rPr lang="en-GB" dirty="0" smtClean="0"/>
              <a:t>Who said the following?</a:t>
            </a:r>
          </a:p>
          <a:p>
            <a:pPr marL="514350" indent="-514350">
              <a:buFont typeface="+mj-lt"/>
              <a:buAutoNum type="arabicPeriod"/>
            </a:pPr>
            <a:r>
              <a:rPr lang="en-GB" dirty="0" smtClean="0"/>
              <a:t>“I am fortune’s fool”</a:t>
            </a:r>
          </a:p>
          <a:p>
            <a:pPr marL="514350" indent="-514350">
              <a:buFont typeface="+mj-lt"/>
              <a:buAutoNum type="arabicPeriod"/>
            </a:pPr>
            <a:r>
              <a:rPr lang="en-GB" dirty="0" smtClean="0"/>
              <a:t>“Love moderately, long love doth so;</a:t>
            </a:r>
            <a:br>
              <a:rPr lang="en-GB" dirty="0" smtClean="0"/>
            </a:br>
            <a:r>
              <a:rPr lang="en-GB" dirty="0" smtClean="0"/>
              <a:t>Too swift arrives as tardy as too slow”</a:t>
            </a:r>
          </a:p>
          <a:p>
            <a:pPr marL="514350" indent="-514350">
              <a:buFont typeface="+mj-lt"/>
              <a:buAutoNum type="arabicPeriod"/>
            </a:pPr>
            <a:r>
              <a:rPr lang="en-GB" dirty="0" smtClean="0"/>
              <a:t>“Ask for me tomorrow, and you shall find me a grave man”</a:t>
            </a:r>
          </a:p>
          <a:p>
            <a:pPr marL="514350" indent="-514350">
              <a:buFont typeface="+mj-lt"/>
              <a:buAutoNum type="arabicPeriod"/>
            </a:pPr>
            <a:r>
              <a:rPr lang="en-GB" dirty="0" smtClean="0"/>
              <a:t>“Where is your mother?”</a:t>
            </a:r>
          </a:p>
          <a:p>
            <a:pPr marL="514350" indent="-514350">
              <a:buFont typeface="+mj-lt"/>
              <a:buAutoNum type="arabicPeriod"/>
            </a:pPr>
            <a:r>
              <a:rPr lang="en-GB" dirty="0" smtClean="0"/>
              <a:t>“Gallop apace, you fiery-footed steeds”</a:t>
            </a:r>
            <a:endParaRPr lang="en-GB" dirty="0"/>
          </a:p>
        </p:txBody>
      </p:sp>
    </p:spTree>
    <p:extLst>
      <p:ext uri="{BB962C8B-B14F-4D97-AF65-F5344CB8AC3E}">
        <p14:creationId xmlns:p14="http://schemas.microsoft.com/office/powerpoint/2010/main" val="19024239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Round </a:t>
            </a:r>
            <a:r>
              <a:rPr lang="en-GB" dirty="0" smtClean="0"/>
              <a:t>4: </a:t>
            </a:r>
            <a:r>
              <a:rPr lang="en-GB" dirty="0"/>
              <a:t>Eye-watering </a:t>
            </a:r>
            <a:r>
              <a:rPr lang="en-GB" dirty="0" smtClean="0"/>
              <a:t>words</a:t>
            </a:r>
            <a:br>
              <a:rPr lang="en-GB" dirty="0" smtClean="0"/>
            </a:br>
            <a:r>
              <a:rPr lang="en-GB" dirty="0" smtClean="0"/>
              <a:t>Match the word to its meaning</a:t>
            </a:r>
            <a:endParaRPr lang="en-GB" dirty="0"/>
          </a:p>
        </p:txBody>
      </p:sp>
      <p:sp>
        <p:nvSpPr>
          <p:cNvPr id="3" name="Content Placeholder 2"/>
          <p:cNvSpPr>
            <a:spLocks noGrp="1"/>
          </p:cNvSpPr>
          <p:nvPr>
            <p:ph sz="half" idx="1"/>
          </p:nvPr>
        </p:nvSpPr>
        <p:spPr/>
        <p:txBody>
          <a:bodyPr/>
          <a:lstStyle/>
          <a:p>
            <a:pPr marL="514350" indent="-514350">
              <a:buFont typeface="+mj-lt"/>
              <a:buAutoNum type="arabicPeriod"/>
            </a:pPr>
            <a:r>
              <a:rPr lang="en-GB" dirty="0" smtClean="0"/>
              <a:t>counsel</a:t>
            </a:r>
          </a:p>
          <a:p>
            <a:pPr marL="514350" indent="-514350">
              <a:buFont typeface="+mj-lt"/>
              <a:buAutoNum type="arabicPeriod"/>
            </a:pPr>
            <a:r>
              <a:rPr lang="en-GB" dirty="0" smtClean="0"/>
              <a:t>profane</a:t>
            </a:r>
          </a:p>
          <a:p>
            <a:pPr marL="514350" indent="-514350">
              <a:buFont typeface="+mj-lt"/>
              <a:buAutoNum type="arabicPeriod"/>
            </a:pPr>
            <a:r>
              <a:rPr lang="en-GB" dirty="0" err="1" smtClean="0"/>
              <a:t>princox</a:t>
            </a:r>
            <a:endParaRPr lang="en-GB" dirty="0" smtClean="0"/>
          </a:p>
          <a:p>
            <a:pPr marL="514350" indent="-514350">
              <a:buFont typeface="+mj-lt"/>
              <a:buAutoNum type="arabicPeriod"/>
            </a:pPr>
            <a:r>
              <a:rPr lang="en-GB" dirty="0" smtClean="0"/>
              <a:t>maidenhead</a:t>
            </a:r>
          </a:p>
          <a:p>
            <a:pPr marL="514350" indent="-514350">
              <a:buFont typeface="+mj-lt"/>
              <a:buAutoNum type="arabicPeriod"/>
            </a:pPr>
            <a:r>
              <a:rPr lang="en-GB" dirty="0" smtClean="0"/>
              <a:t>quarrel</a:t>
            </a:r>
            <a:endParaRPr lang="en-GB" dirty="0"/>
          </a:p>
        </p:txBody>
      </p:sp>
      <p:sp>
        <p:nvSpPr>
          <p:cNvPr id="4" name="Content Placeholder 3"/>
          <p:cNvSpPr>
            <a:spLocks noGrp="1"/>
          </p:cNvSpPr>
          <p:nvPr>
            <p:ph sz="half" idx="2"/>
          </p:nvPr>
        </p:nvSpPr>
        <p:spPr/>
        <p:txBody>
          <a:bodyPr/>
          <a:lstStyle/>
          <a:p>
            <a:pPr marL="514350" indent="-514350">
              <a:buFont typeface="+mj-lt"/>
              <a:buAutoNum type="alphaUcPeriod"/>
            </a:pPr>
            <a:r>
              <a:rPr lang="en-GB" dirty="0" smtClean="0">
                <a:solidFill>
                  <a:srgbClr val="FF0000"/>
                </a:solidFill>
              </a:rPr>
              <a:t>cocky youngster</a:t>
            </a:r>
          </a:p>
          <a:p>
            <a:pPr marL="514350" indent="-514350">
              <a:buFont typeface="+mj-lt"/>
              <a:buAutoNum type="alphaUcPeriod"/>
            </a:pPr>
            <a:r>
              <a:rPr lang="en-GB" dirty="0" smtClean="0">
                <a:solidFill>
                  <a:srgbClr val="FF0000"/>
                </a:solidFill>
              </a:rPr>
              <a:t>disagreement</a:t>
            </a:r>
          </a:p>
          <a:p>
            <a:pPr marL="514350" indent="-514350">
              <a:buFont typeface="+mj-lt"/>
              <a:buAutoNum type="alphaUcPeriod"/>
            </a:pPr>
            <a:r>
              <a:rPr lang="en-GB" dirty="0" smtClean="0">
                <a:solidFill>
                  <a:srgbClr val="FF0000"/>
                </a:solidFill>
              </a:rPr>
              <a:t>advice</a:t>
            </a:r>
          </a:p>
          <a:p>
            <a:pPr marL="514350" indent="-514350">
              <a:buFont typeface="+mj-lt"/>
              <a:buAutoNum type="alphaUcPeriod"/>
            </a:pPr>
            <a:r>
              <a:rPr lang="en-GB" dirty="0" smtClean="0">
                <a:solidFill>
                  <a:srgbClr val="FF0000"/>
                </a:solidFill>
              </a:rPr>
              <a:t>argument</a:t>
            </a:r>
          </a:p>
          <a:p>
            <a:pPr marL="514350" indent="-514350">
              <a:buFont typeface="+mj-lt"/>
              <a:buAutoNum type="alphaUcPeriod"/>
            </a:pPr>
            <a:r>
              <a:rPr lang="en-GB" dirty="0" smtClean="0">
                <a:solidFill>
                  <a:srgbClr val="FF0000"/>
                </a:solidFill>
              </a:rPr>
              <a:t>virginity</a:t>
            </a:r>
            <a:endParaRPr lang="en-GB" dirty="0">
              <a:solidFill>
                <a:srgbClr val="FF0000"/>
              </a:solidFill>
            </a:endParaRPr>
          </a:p>
        </p:txBody>
      </p:sp>
    </p:spTree>
    <p:extLst>
      <p:ext uri="{BB962C8B-B14F-4D97-AF65-F5344CB8AC3E}">
        <p14:creationId xmlns:p14="http://schemas.microsoft.com/office/powerpoint/2010/main" val="57572325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Round 5: Music round</a:t>
            </a:r>
            <a:endParaRPr lang="en-GB" dirty="0"/>
          </a:p>
        </p:txBody>
      </p:sp>
      <p:sp>
        <p:nvSpPr>
          <p:cNvPr id="3" name="Content Placeholder 2"/>
          <p:cNvSpPr>
            <a:spLocks noGrp="1"/>
          </p:cNvSpPr>
          <p:nvPr>
            <p:ph idx="1"/>
          </p:nvPr>
        </p:nvSpPr>
        <p:spPr/>
        <p:txBody>
          <a:bodyPr/>
          <a:lstStyle/>
          <a:p>
            <a:pPr marL="0" indent="0">
              <a:buNone/>
            </a:pPr>
            <a:r>
              <a:rPr lang="en-GB" dirty="0" smtClean="0"/>
              <a:t>Write down the song title and the artist for each of these songs (each is worth ½ a mark).</a:t>
            </a:r>
          </a:p>
          <a:p>
            <a:pPr marL="514350" indent="-514350">
              <a:buFont typeface="+mj-lt"/>
              <a:buAutoNum type="arabicPeriod"/>
            </a:pPr>
            <a:r>
              <a:rPr lang="en-GB" b="1" dirty="0" smtClean="0"/>
              <a:t> </a:t>
            </a:r>
            <a:r>
              <a:rPr lang="en-GB" b="1" dirty="0" smtClean="0">
                <a:solidFill>
                  <a:schemeClr val="bg1"/>
                </a:solidFill>
              </a:rPr>
              <a:t>Romeo and Juliet</a:t>
            </a:r>
            <a:r>
              <a:rPr lang="en-GB" dirty="0" smtClean="0">
                <a:solidFill>
                  <a:schemeClr val="bg1"/>
                </a:solidFill>
              </a:rPr>
              <a:t>, by </a:t>
            </a:r>
            <a:r>
              <a:rPr lang="en-GB" i="1" dirty="0" smtClean="0">
                <a:solidFill>
                  <a:schemeClr val="bg1"/>
                </a:solidFill>
              </a:rPr>
              <a:t>Dire Straits</a:t>
            </a:r>
          </a:p>
          <a:p>
            <a:pPr marL="514350" indent="-514350">
              <a:buFont typeface="+mj-lt"/>
              <a:buAutoNum type="arabicPeriod"/>
            </a:pPr>
            <a:r>
              <a:rPr lang="en-GB" b="1" dirty="0" smtClean="0"/>
              <a:t> </a:t>
            </a:r>
            <a:r>
              <a:rPr lang="en-GB" b="1" dirty="0" smtClean="0">
                <a:solidFill>
                  <a:schemeClr val="bg1"/>
                </a:solidFill>
              </a:rPr>
              <a:t>Romeo</a:t>
            </a:r>
            <a:r>
              <a:rPr lang="en-GB" dirty="0" smtClean="0">
                <a:solidFill>
                  <a:schemeClr val="bg1"/>
                </a:solidFill>
              </a:rPr>
              <a:t>, by </a:t>
            </a:r>
            <a:r>
              <a:rPr lang="en-GB" i="1" dirty="0" smtClean="0">
                <a:solidFill>
                  <a:schemeClr val="bg1"/>
                </a:solidFill>
              </a:rPr>
              <a:t>Basement </a:t>
            </a:r>
            <a:r>
              <a:rPr lang="en-GB" i="1" dirty="0" err="1" smtClean="0">
                <a:solidFill>
                  <a:schemeClr val="bg1"/>
                </a:solidFill>
              </a:rPr>
              <a:t>Jaxx</a:t>
            </a:r>
            <a:endParaRPr lang="en-GB" i="1" dirty="0" smtClean="0">
              <a:solidFill>
                <a:schemeClr val="bg1"/>
              </a:solidFill>
            </a:endParaRPr>
          </a:p>
          <a:p>
            <a:pPr marL="514350" indent="-514350">
              <a:buFont typeface="+mj-lt"/>
              <a:buAutoNum type="arabicPeriod"/>
            </a:pPr>
            <a:r>
              <a:rPr lang="en-GB" b="1" dirty="0" smtClean="0"/>
              <a:t> </a:t>
            </a:r>
            <a:r>
              <a:rPr lang="en-GB" b="1" dirty="0" smtClean="0">
                <a:solidFill>
                  <a:schemeClr val="bg1"/>
                </a:solidFill>
              </a:rPr>
              <a:t>Love Story</a:t>
            </a:r>
            <a:r>
              <a:rPr lang="en-GB" dirty="0" smtClean="0">
                <a:solidFill>
                  <a:schemeClr val="bg1"/>
                </a:solidFill>
              </a:rPr>
              <a:t>, by </a:t>
            </a:r>
            <a:r>
              <a:rPr lang="en-GB" i="1" dirty="0" smtClean="0">
                <a:solidFill>
                  <a:schemeClr val="bg1"/>
                </a:solidFill>
              </a:rPr>
              <a:t>Taylor Swift</a:t>
            </a:r>
          </a:p>
          <a:p>
            <a:pPr marL="514350" indent="-514350">
              <a:buFont typeface="+mj-lt"/>
              <a:buAutoNum type="arabicPeriod"/>
            </a:pPr>
            <a:r>
              <a:rPr lang="en-GB" b="1" dirty="0" smtClean="0"/>
              <a:t> </a:t>
            </a:r>
            <a:r>
              <a:rPr lang="en-GB" b="1" dirty="0" smtClean="0">
                <a:solidFill>
                  <a:schemeClr val="bg1"/>
                </a:solidFill>
              </a:rPr>
              <a:t>Dance of the Knights</a:t>
            </a:r>
            <a:r>
              <a:rPr lang="en-GB" dirty="0" smtClean="0">
                <a:solidFill>
                  <a:schemeClr val="bg1"/>
                </a:solidFill>
              </a:rPr>
              <a:t>, by </a:t>
            </a:r>
            <a:r>
              <a:rPr lang="en-GB" i="1" dirty="0" smtClean="0">
                <a:solidFill>
                  <a:schemeClr val="bg1"/>
                </a:solidFill>
              </a:rPr>
              <a:t>Sergei Prokofiev</a:t>
            </a:r>
          </a:p>
          <a:p>
            <a:pPr marL="514350" indent="-514350">
              <a:buFont typeface="+mj-lt"/>
              <a:buAutoNum type="arabicPeriod"/>
            </a:pPr>
            <a:r>
              <a:rPr lang="en-GB" b="1" dirty="0" smtClean="0"/>
              <a:t> </a:t>
            </a:r>
            <a:r>
              <a:rPr lang="en-GB" b="1" dirty="0" smtClean="0">
                <a:solidFill>
                  <a:schemeClr val="bg1"/>
                </a:solidFill>
              </a:rPr>
              <a:t>America</a:t>
            </a:r>
            <a:r>
              <a:rPr lang="en-GB" dirty="0" smtClean="0">
                <a:solidFill>
                  <a:schemeClr val="bg1"/>
                </a:solidFill>
              </a:rPr>
              <a:t> from </a:t>
            </a:r>
            <a:r>
              <a:rPr lang="en-GB" i="1" dirty="0" smtClean="0">
                <a:solidFill>
                  <a:schemeClr val="bg1"/>
                </a:solidFill>
              </a:rPr>
              <a:t>West Side Story</a:t>
            </a:r>
            <a:r>
              <a:rPr lang="en-GB" dirty="0" smtClean="0">
                <a:solidFill>
                  <a:schemeClr val="bg1"/>
                </a:solidFill>
              </a:rPr>
              <a:t>, by </a:t>
            </a:r>
            <a:r>
              <a:rPr lang="en-GB" i="1" dirty="0" smtClean="0">
                <a:solidFill>
                  <a:schemeClr val="bg1"/>
                </a:solidFill>
              </a:rPr>
              <a:t>Leonard Bernstein</a:t>
            </a:r>
            <a:endParaRPr lang="en-GB" i="1" dirty="0">
              <a:solidFill>
                <a:schemeClr val="bg1"/>
              </a:solidFill>
            </a:endParaRPr>
          </a:p>
        </p:txBody>
      </p:sp>
    </p:spTree>
    <p:extLst>
      <p:ext uri="{BB962C8B-B14F-4D97-AF65-F5344CB8AC3E}">
        <p14:creationId xmlns:p14="http://schemas.microsoft.com/office/powerpoint/2010/main" val="192049325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telegraph.co.uk/multimedia/archive/02293/gb-rowing-mens-fou_2293538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989138"/>
            <a:ext cx="4257675"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4" descr="http://viettruyen.vn/upload/user/beo/482ddaa7_meo-d-thng001.jpg"/>
          <p:cNvPicPr>
            <a:picLocks noChangeAspect="1" noChangeArrowheads="1"/>
          </p:cNvPicPr>
          <p:nvPr/>
        </p:nvPicPr>
        <p:blipFill>
          <a:blip r:embed="rId4">
            <a:extLst>
              <a:ext uri="{28A0092B-C50C-407E-A947-70E740481C1C}">
                <a14:useLocalDpi xmlns:a14="http://schemas.microsoft.com/office/drawing/2010/main" val="0"/>
              </a:ext>
            </a:extLst>
          </a:blip>
          <a:srcRect l="9450" t="9299" r="22511" b="13062"/>
          <a:stretch>
            <a:fillRect/>
          </a:stretch>
        </p:blipFill>
        <p:spPr bwMode="auto">
          <a:xfrm>
            <a:off x="4643438" y="1557338"/>
            <a:ext cx="4176712" cy="357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dirty="0" smtClean="0"/>
              <a:t>Romeo</a:t>
            </a:r>
            <a:endParaRPr lang="en-GB" dirty="0"/>
          </a:p>
        </p:txBody>
      </p:sp>
    </p:spTree>
    <p:extLst>
      <p:ext uri="{BB962C8B-B14F-4D97-AF65-F5344CB8AC3E}">
        <p14:creationId xmlns:p14="http://schemas.microsoft.com/office/powerpoint/2010/main" val="3368633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https://encrypted-tbn2.gstatic.com/images?q=tbn:ANd9GcTJZB0MG322SJ7u9FOMysqB9bjqqtOjNq_ry1UssNJCbjzKhL7Sl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 y="1268413"/>
            <a:ext cx="36004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8" descr="https://encrypted-tbn2.gstatic.com/images?q=tbn:ANd9GcRjPn-eTEk4jN1BTY8pOERf1OpJzJwZAU9sH0UlH8VFMQv2MjU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1989138"/>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10" descr="http://i.telegraph.co.uk/multimedia/archive/01475/fatKid_1475843c.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6100" y="2133600"/>
            <a:ext cx="3517900" cy="220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dirty="0" smtClean="0"/>
              <a:t>Juliet</a:t>
            </a:r>
            <a:endParaRPr lang="en-GB" dirty="0"/>
          </a:p>
        </p:txBody>
      </p:sp>
    </p:spTree>
    <p:extLst>
      <p:ext uri="{BB962C8B-B14F-4D97-AF65-F5344CB8AC3E}">
        <p14:creationId xmlns:p14="http://schemas.microsoft.com/office/powerpoint/2010/main" val="327926625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descr="data:image/jpeg;base64,/9j/4AAQSkZJRgABAQAAAQABAAD/2wCEAAkGBhQSEBUUEhQVFRQVFRQUFRQVFBQUFBQUFRUVFBQUFRQXHCYeFxkjGRQUHy8gJCcpLCwsFR4xNTAqNSYrLCkBCQoKDgwOGg8PGiwkHBwsLC8sLCkpKSkpKSwpKSwpKSkpLCwpLCkpKSksKSwsLCwsLCwpKSwpKSwpKSwpLCkpKf/AABEIAL4BCQMBIgACEQEDEQH/xAAcAAACAgMBAQAAAAAAAAAAAAAEBQMGAQIHAAj/xABHEAACAQMBBAYGBgcHAwUBAAABAgMABBEhBRIxQQYHE1FhcSIygZGhsRQjQlKywWJyc4KSwtEVJCUzY6LhU7PwNEODk9IX/8QAGgEAAgMBAQAAAAAAAAAAAAAAAwQBAgUGAP/EACoRAAICAQMEAgEFAAMAAAAAAAABAgMRBBIhBRMxQSJRYRQjMnGRJLHR/9oADAMBAAIRAxEAPwDjDJjjWmacNb55UPJY0FSE43RfkHguyOdOtn7ZI50me0NYhgPfiqySZ6VEbuEX+y2qG504ikBFc5s7ZmIAJ8+6m0G1DCDiUueSkZX46ik51J+DOu6JY1mJdM1giluyNtrOPusOKn8j3UzxSsouLwznrapVS2yXJkV5hWBWc17AMVSQ4alcyelViuIs60p7HLUat8jdU8eSNI9KysBY4otbbOlHwW4UVLmRK0xaWgQVJNMFGTpWlzdBBk1T9vbZZwwB0xVFFzZNFEr5ck+2ukecqpqtSEuckj2kVaei3V2l3bLM8zqWLDdULpunHE0/j6pbQcXmb95B8lq0tXpdPLbKXK/B1dGhVcfic9hRBxZfeKLjuI/vr766DH1YWI4pI3nK35YreXqzsSMCNl8RI/5kihvq+kz5f+BXo93lnO574KCRr5UF9Pkf1I2byUn5CnXTDoA1oplhZni4MGxvJnhnGhHjV46tU/w+LU8ZOZx67cqYu1lVdPeh8kyIaSEXhnLf7Ou34W8x8on/AKVInQ++bhby+1d38WK7vWtY8uvtfxgv9G1TGPg4nF1e35/9nH6zxj+ag9udG7izCGcKN/O7usrerjOccOIrvNVPpZZRy3lgkihkZ5wVPA+iDr7RRtJ1md1u2UVjnx+Fk84JI5ELsV7t88ATXeLbo3ap6tvCP/jQn3kUW9mm6V3VCkFSAoAwRg6Ciy65TuwosGqF5OAxjeGa0Mq+dFbX2ebS7kibgpI81Pqn3EV0Dqos1a1dyBvCUjOFzjdXmRnnWpqL401d7yiiq5wc8gspX/y4ZG8kY/IVi7tJIWCzxtGWGQHBUkcM4PjX0ATpXJetpv73GO6FfxNSGi6n+qt7ajgJKlIr8UAIyOFSfRfCidkxDsVPn8zRe5WnOWHgx7LXGTQEkwrYEUkWc1KlyatgM6BuluHbGcaEk9wFeKQpzZ/LQUuhuCc68qKmtXQKXUqHUMhI0ZTwIPOhS8mroq1GP5CJ9oZTdVd0HxoKmNpsCWWCSZTGUjVmcb43wFGfVAzTzYPQ1d6I3bbrSj6u2UFpXHJ3xndHsquOMjrKva3picMOeh+dXHZe3FcAE1svQ8W0749KMIpUnjguO0Xz3R8aQ38AW4l3NB2jYA0A14AcudelGNkf6MHquijJb2XMHPCsF+OMnAyQoLEDvIGtIdnbQZQQe410eztEjUbgGoGWwMtzyx50i1ie0xtD0v8AUTab4RV3BGAysuRkbwxvDwqEWwzVl23bb0ROcFMuPE7pGPbmkFXmsJNAup6FaSSUXwzypiobu7CDNbzyYFILuRnOtRGOTOqr3PkE2hdNIfClt3BhG/VNNPojHgDWl7sl+ycnkpPuFNx2xNqicYtJFw6tD/hyfryfiq0k1VOrY/4en7SX8VWhmrj+pL/ky/s6it/EX3PSW3jm7GSVVk09Fsj1uHpYx8aZ5rj/AFlQM+0sKCWaOLAAyScY0Hsrquy1ZYIg/riNA36wUA0XV6GuqiuyL5kuSVLMsHtrWwkglQ8Gicf7SR8QKS9Xemzof3/xtTbbV8IoJZDwWN/eVIA95pL1ft/h0P7/AONqipS/RS+ty/6ZWb5RaC1B3O24IyRJNEhHEM6gj2E5qZpK5n0r6EXVxeyyRqu4zAhi6jPogcOND0Olqum1bLaiZS+i8ydNLJeNzF7GLfIGkN70igudo2AgkD7jy72AwxvKMcQO41VU6rro8WhX99j8lrTYex2tdrwROysVZSSucekpPOt+nQaSvdKqWWk/f4KSk8HZQa8WqESVgvXJTj8gmeDn/WzsbKx3KjUfVyeX2D8x7qP6pD/c3/bN+FKsm17AXEEkLfbUgeDfZPvxVc6sYjHbSowwyzupHiFUV0EdR3OnuD8xx/gOXlMuzGuP9ar5vx4RR/zH8660z1x7rNfO0G8I4x/t/wCaH0KP77f4LyZjZQ+pTy/M0VSexu8RqO4VP/aFdPZHLMC2qTm2gYbJNSLsg1Y1tKkW1FU3gXrJFb/skg6VathbeuJYRAILYxwKA5n33LDJwRGuWJ15A1EUQccVm3vFikWVDh0OhBwSDoVOOIIqN34G9LrpRlhlo6K2VtOhmSBUYMUJXtFVsccKcZHgRTSfo5C06zhcSji+SSTyOO8Vtsy9imj3oWwTgkA7zIRyKmvbjuu4pZU13pG0ZgeIjU+qP0j7KBKTOnrcZwzkB6Z3nY2rOMBhgLnXJJGmOfOqLskmQZYczlvvEkknFNusBpJZIYwMRBSy5ySzZ3MkcToNPOoNkWu6qht4D1QWVgCRyDEYJoyyoY+zE6xZ8dsUHWtoMcOOlY2j02uIWjSNYZD6gT0jIcaKX19E8NBnzFHhcCql0lh3ZRIjN22+pVVGoxhVI01YnXuxQKsOzkxOl3zja0n5GkPSmeacxXIWM5UrEFODnnv55DXXOc07NUrZqSteA3QkEvokBl3S3P0hgejgHhirqRRNUsJEdYk3Yss0dQeNR4Qd1euISw0OKR3tlIO+looyKoqXvA6N4g5igdp7TTsZADxRh7xVbmVxQF0WwfKmFUn7NOnSLcnk6H1cv/cV/aSfMVaC9Uzq6k/uQ/aP/LVnM1c51Gtu+WPs6aEsLBL2Sb+/urv4A3sDewOA3uOKl7Sq1tDpnBDP2MhZThTvboK+kMjnn4U5ScEZBBB1BGoI5Gl56a2MU5p49Ft+Gc/6xulfaE20ed1TmQ8N5hwA8BVn6Bv/AHCH9/8AG1L+m/RtJ4mlUASxgtkfbUakHvOKl6Gy4soh4N+Nq27FXPRKNa8Pn+ysp+y1NLSO+6c2sLsjyHeU4IVGOD3ZxijDPVQvugqzTySNMRvuW3QnDJzjJNJ6TT0tvvMqrUMJ+tC2HqrK37qr82qt2W2Rc7YimVSoZ0ABIJ0Td5U3h6vrYes0jfvKPkKGutjQ217Z9ipGXO9lic4IA4+ZrXpjpoZVXlpk9xM6MJaF2je7kUjjUojMB37oz+VQC4obaEmYpB3xuP8Aaa5+OnzZz9le7ngZ2t+siK6n0WAYe2tbaAI0hXTtH32H6RABPwqkdXu2sxNAx1T0l/VPEew/OreZ6NqNK6ZuC8M854D2mrkHWBJnaEvgEHuRa6e1xXJumUmb6Y/pAe5QKf6TVtsb/H/haE9wqWYgV7tzUderosFtqLi+16gfa/jVde7JraKBnoOxIzlo4RWWNJdqk86g+ls3CiLLYDHiKsth0bUYyKo5RQGd1NfC5ZX7C3k3gVJU8iCQR5EVYLfpk0Lqs0sk4AYdkGB3nIwisfPzq89FuicTqJJRvLvEKh9UhTuln+9wOnCuV7EtludtIqqFja6LBQAFCK5fAA0A3VqYwViy/A9pd7+WcI6vsHo/OS1ze7vbsBHDENVto2Yb2D988zVlutlRum4VG7jGMDGOQI50VJHvKc89fI5zQUW1R2pif0WJO4eUgGpA/SA5UztSHpJPyVDbGxzbAsDmMEDBOWBOgCH7X6p18aGsFV7iIEekrFsMuGACsTx8cU+6QyGS5WMerAgkI/1JN7BPkin+KoNmqO18RGce1gD8AKzdSot8cMXh0qtzVkeGC7fhxKj/AHlKE+IO8PkffQQpn0lPoxjmZF9y+kT7h8aWgUO+WYwZg9dgo3LH0YrBWstUYl1xQDAQNcbMVqRbV2JhGPcpPwq1YobaK/VSfs3/AAmiRk0N6e2UZpCzoJLi0x/qP/LVhaeqb0TuMW+P03/Knf0ygaqjdY2dRKeGVnpXsWae9JjQlSqDe+yMDXJq72I7OJEzndRVz34AFLTeV76ZU3brIRg/CPO3I1muButnhutn3Gq70ducWsY8D+I0P0h26I4mGfSYFQOeuhPlSDZ3SFI4lU5yByHiaLRpX2mvsvtlKPBefpleN5VLbpavJW9uBUT9LjyT3t/xVlomD7U2Xj6bSDbd1m7tT3MfxCq+/SuQ8Ao95/OhG2y7yo8mu4cgAY0zmmKtJslkLCqSOlC9qOW8yCO8EfA1U49vs/8AlwyP5An5A0UkW0H/AMuynOf9KX+goa0b3ZKKqeSs7I2gYJ1ccjg+KnQ10pNoAgEHTGhqlf8A872idfoc38OPmaPXo7taJAPos2AP+nvHHszTV+n7uPsYsrcvBZjeVzbpBJvXUp73NFX9/eRHEoeM9zR7h+IpPLIWYltSTknvNRRp+02yK63Dya4rGKMCjFe3aZ3F944sthd4qwWexgBTBIFUVq92BwpCVrZy1uqstJkQJXvpBPD/AMJ4UGZM8aO2BGJbuBORkUnyT0iPhQnFsFVU5TRfNjehZnHFBcD2xtInzSuP9UUe9tRCeUcze3cI/OuwbHGYrhOYmuV/+wCQfGU1yHqgbd2ooPExTL7dzP5VqxW2KR2MI7YpHe++qJ0jOZIe8NK4PMEKACP4qvZqh7eH10f6sv4o6mT+LF9bNwqbQtuS8lyZmO62EG+hKsd1SuvhzIOR4UfZ7VCMDNyziRQcYPJ0HA+I08BQtB7SfC1iObl5Odo6rqIT8h9/fieXeXO4i7qkgjLMcscHXkBWuaXbKkyDTAVNrba/AnrL532bpni+KHuYs6jjUlwNKht586GqoVWfJBFfldGqe8lBhkx/03/Caiv7TmKr21toyRRkocHI1wDofOjRipcD2nrVsljyILHbvYqV3SdSeOOOPCpT0rbkg95q/dGeqIXccdzd3LuJUVwkYwcMMhS7Z+AroexehFnaYMMCBh9thvyfxvkj2Vp9tPyjr+zF+UcKga/k/wAu1lI7xDKR78YoxOi+15OFtKPNUT4sRX0LXsVZVRXouqor0fPa9UW05Dlo1B73mjz8CaOt+oq9Pry26fvSN8kru1eNWwWwfNfTfoK+zTCHlWQyhz6KsAu6QPtceNJNkbGluplhgQvI3ADkObE8gO+uj9fbfX2o7opD73H9KuHVN0SW1sllZfrpwJCSNVjOqJ4aYJ869g9gU9HOo+BFDXjtK/EohKRjw3vWb4VdrDohZwf5VtCvj2as38TZNOa43tfrsuI7x1SKPsY5GQqwbtGCndJ386E47qk8dhRMcNPLT5VtitLWUOiuODKrDPHDAMPnW5OOPCvFj2K9ig7fbUEjbkc0TuPspKjN7lOaoe3NpbXG2ESFHNrvR7oCAwtFp2jO+ND63E5GK8QdDvbJJUKSorqdCrgMD7DXEetHq3WzAubUEQlsPHx7JjwIJ13D48DXdFI5Uv6QbMFxbTQsMiSN18jjKn2ECoPYyfLccma2zQ40ODy0qXfqjQvKPJfXuGY1nhxqAzAVBLcUgonMxr9Inlua9suyknfKA9nGQzsMjAByQp472OQpLc3tdO2HGLTZydoQpKl2zpgvr78YqWjY0OkTlmQ66JsBLcKrOy70MgL5LEMjIfW1x9WONcq2EPovSEJwAupIv3ZCyj8QroHQm8Ml1cNrutFEVB0wEdlGR3neY1QOspPo+2jINMmCceeFJ+KmnYSysfRrylFv4+DvCcKpPSNfrEPjIPkfyNW2TaUa4JcAtqo4sc6jCjU8RVe21blkbQ72pTv38HdGO88MeNXaysCurr7lTSEJpXth9KZknmCCNCCCCDzBB4Gke2pKxdrjPDONhXizDPbDm9Iinoqq7El+sq1Va5cpntVHEzxFKLnKPTigdpwZXPOhrhgq3zhm9vPvCknSaxzC5Hdn41vaXO6aYXoDwyDvRvlmi42tSQ3SnVamvsvvVhc7+ybY/dRk/gkdflirQ1ULqYuM7M3fuTSr791/5jVw2htuCEgTTRxkkAKzqGJJwAFzk1tejtF4Dc17NexXq8WPV414V4148ce637Tt9p2UP30RP45iD8K7DFGFAUaADAHgNB8BXMOlce/0l2evckbe5pX/AJa6gtQQaSSAAknAAJJOgAGpJ9lfOfWJtuyuZy9pCyNvsZJc4WX9IRa7uuudM91dv6ebRjh2dcmVioaJ4lIGSXkBVQB5/CvmGoZDOu9WHWZBb230a7d13CzJI2XTdOMRjGWB445a1F1x9MjIlvFbyZgmjMzMpIEnpMiqeeBunI765rsqWBWJuEkdd07oidY23+RLMraceVX36JZbVs4ILVhbXVuGWOKd89sjEuw7XABO8SeA56VB45vFKVYMpKsDkEEggjmCOFXbb3WrcXNjHb+kjjAmmV9ZgBgAgDQcCddaqUWyndpFTDGMMxCkHKqcMU+8Bx05DNCYrxBd+qXa06bSijjZikm8JEyd0qFJ3iORGBrX0Kp1Hsqj9U3RgW1ikjxBZ5d5mYj6zs2PoKSeGgzjxq7g6jzFSiyPlDbUe7czL3SyD3OwoKmHSE5u7g/60v8A3GpfUFS5ST441NsD6PNL2dx2u9IQke4QAC32mPePHSpY9ipHCs947KrgGKCMjtZQeBz9kVb+jWwrdI1n+itFJnQSMZHX7rDOikjwBpF8LIppNE8qTE+zeg62s0k1ywaGI5j/ANTmCy+HDHM1tdX7Xcm82iA+gnd4nx+VH9LZe1aNAdMlmXmcYCk+HGgSQinuGtROWFn2wHUdQq5dqstnQ22IikkQKXZyhLZCqseN0DA19Yk1zfrVlf8AtQCcKQscI9AEAxnLHnknVhVj2N08lgiEfZxsoLEZ3lb0iW1IODx7qrnTa8+nTRzMojIURHdJOdWKkk+JxTFLUYYY7p44rR1vZCxmESRBYYGUMrAjtHj5F5D6q47yT5VUulnWAqkx2frYKmf7vf2IPE/pGqjaXjm3jiLuY0HooScLqSdOB1J41pLECKmc/QY9s3bzx5D+mpJJzneBPE5PGjNqThhkHIIyDSGdSuf/ADSpMuqaEMp1GM5HvpeUFLn2Zmo0cZS3x8heypMSCrop0rn+zZ/TFXu3fKjyoFy4Rg6+G2SJhWrrkVkGsmljNyVe/i3HNGWlzkY7wR7xU+2bXeXNI7ecg4pqt7lg06nvjn2hRcX95aIYUlkjjkPaFY33cn1ckrrwHDNLLHe7eJmzrImpzr6Q5njV/iCOQWVSRoMgHHlmlPShcGAjlIPmtNwufEWben1++Sra5PoXv8z86xmvA8fM/OvGnPBrnga81erDVBJzPa756VWo+7Cv/bmP5108VyLbl4E6VwEnT6lP44iv81ddXhXvZUr3Tfov9PtGg39xsh0Y6gMufWA+zgnyrjmxerqGWWSGS/thNgrEkTM+9JnTLMoBHgpJruu3LNpbaaOM7rvFIinhhmUga+dfPWyugN+bpY+wljZXUmRlIRApyX7T1cDGdDUMhifpFsGSzuXglwXTGSuSpBAIIJA5GlyNg6aV9CdMOgNvtUCWKdBMn1faJuyIwGoWQKdCO/j4VXtgdRYSVXupldFOezjVhv45MzcB5Cowewct2fZ3C3EYiWRZ8qUAVg+TwIHHGOfDFXnp3fy2G0UkW1t1ULGwY28ZWZ90GU72OO+T6uMV3FUAxgAYGBpwHDA8Kr/TToXHtGARuxRkYtG6gHdJGCCvMH8qnB7Ah6u+s07QkeGWIRyhS6lCSrKCAR6WoIyOdXt33dTwXLHyAyflVP6C9WkeznaUymWVl3A27uKq5BIC5JycDXNF9ZO3xa7OmbOHkUwx95ZxhiPJcmpJPnO7l7SV2+87N/ExP51n6Ia1tEy4pruUNsXsntY76LyjE13M2+baNVhRjn02BWPAP2VxVhsJ5YDZjfJa5InuGOpftGVVU54AL3VQ7G03quSSs+4XOsaKikDGFT1fbS0wM9dGpYJSgWSQk5btHBJ1OjEAZ7sYpXtW8JKoD62rfqjlRc0uSSSSWJYk8STqTSlX3pXbkMIPZxoX8pGZTHv3uZPQ922nLyPCiKFvW4D20Vm++EetLWQJ2igCPLA6lsHTXXUD30QvjT7Ylti2QEZ3gSR+sSf6UpvbQxvu8jqp8O6hOz9zaZtGuU7XBgVzDkeNLg5XmQh48DunvweVNyKDurfmPdRfBpgUAKyDOAef5EVfrB8oPKqNBGGIRs6eoeeOa076P7RZZDC5yPsnnwz8qHbHeuDE6lpXNb16LPWawKyKQOXNJo8giqhtKIo9XI0m25Z5GaJB4Y1pbNs8P2K7O6ofpPLlYf2n/wCaGSTdNabemzHH4P8AkKeSzJM26K8XJn0ohrxrWH1R5D5CtjT7OgPCsNWVFaTSADUgeZA+dQePn3rRvWj21I6n0ozAVPcVjQj413To1t+O8to54yMMPSHNH+0h8Qa+fes+YNta5III31AIII0jQcRUPR7pJc7OcSW7+iwG+jDejfwZe/xGtRkpnB9N4obaNmJoniJIDoyEjiA4K5HjrXM9m9fURAFxbOp5mJldf4WwR76cp107OI1Mw8DD/RqnJbKD+gXQEbNEuJjKZCv2dxQFzjTJydTrVsNUJ+urZ44GY+Ai/q1AzdfFoPVgnY+PZoPxGvZPcHS69muOXvX45z2Voo7jJKW+CqPnVa2p1vbQmGBKsQPKJAp/iOW+NRk9k7l0h6T29lHv3EgT7q8ZH8ETifPhXz9056bSbRn3iNyJMiKPOd0H7Td7HTNJCJZ3LEvI54sxLE+bGmEHR1gMvx+7/WquSQGy2MPLBtnW+BvH2UbWzR7ula71BcsiM573kebNst0Zo95ai7THChpZaA+WY0szlkzcSnBI7jQ1iuIx46++pkOeNa249EDwFRF/I1en4TaJKAvNWwOeB7zj86PJoS1XenQd8i/A5/KiryadzxBsusUe6oXuAHuAH5Uv2rB2iEDiNVPiKYyNpQDtrWf/ACm2cVGbVm4r8Mm8O48CO41uy1pfIUl3hwbiPGt1bOop2L3I7LT29yCYuubXHzBHEe2o4GKyK+8SVIOuDoDr+dNGTPGgJ4d0+FWTCzipJovFrMHUEHIOoqaqlsLa/Zncb1CeP3T/AEq2A0jdDa8+mcVrNNKmf4M1Ddx5U1PitXGlDTE08PJR9owbpNKr7edQAM4OfhVq2za5zVaY4NO0yOl0duUn9Debrh2iRgSogAA9GKPOgxxYGl1x1kbRfjdyj9Uqn4AK2s7ePmi+0ZpvDGg4Ko8lFNu3A9PXRh6ZVp+kV5J69xcPnvlkPwzQbQytxDnz3j86uky91Dk1XvZBLqGfESofQn+6aaR8AD3UfcRUFJU78l3e7ERSWKHw8qi/sgcm+FSsa2SevJsspzS4ZEuxP0/hRtt0YRuMh9ij+tYV6liuCKq5S9Ap3W44YfH0Ph+87e0D5CpY9gwpwQe3J+daWm0u+mAnDCguU/Zm2XahPmRooAGAAB3AYrVzW0god2qMgst+SKe3BoT+z6MZq136lZDxk0iR5Kg3smo3krZKnB7bhB1pHlgKjVcadxI9zGmmyLbnQW0ItyVh94748m/5zQt37iD6G1d3aQkUCs3Zyh/uMG9nP4UdS+79amPZuWR3RaLlJOCoI4HBHkaCaSl2x7/MfZninDxXl7uFGSnApVw2zZyFtHbm0A3pz86hjXmOfGs3D1BZvqw7tfZRYrDNnQTxwE5qC79Wp6gvD6NENkBq5bAn3oEzxGVP7px8qpgq2dGv/TjxZz72P9KHaswZi9Wiu3kcg1isLWSaz14OUFm0Yc1UdpW+CTV3vV0qt7Ug0o9Ummaeit2vAit5sGm0FxSKRd00XbT06+UbF1aksoeb2RQsoxXopa3fWh4EUtrIM5oSeKp5NDWhbNXQzHKFziomouaOhXFEQ7B5MJJiiFkoNq8HxVizhkPWSiIb4ilyS5rfNUaAyrT8j+G/yKlcgiq+suKMgvKG44E56fHKDHrTerPaAitakolghU0TbDJoNWo3VIZHHELp7cDNS0FlHLx9ls2VbMy4RHb9VGOfaBiknSG2ZJj2y7u9gqcqcDGAp3Sd1vA61c+hm39nPaQqZIlkSNVdJnwQwGGOHO6QTrpTnaW1tn9kY5JrXcP2d+Ij+EHHwq606zuH9PoY1S3+zkJvV7/gaCkkydAT56UTt+S1jvHEMrS27ISvZa9nIQcD0x6ShgNM8DSy1Esqegp3hqWLADHIBcfmalwwPSklyxrsgHtCTjRdPadaazyaUt2PZPGCZDlj7cDuoq4koM1mSwc/qmp28Alw1D2j/W+an4a1tO9Atc7jhu786tgZ0ywx4aGvOArW32grqSdMZ056DJ0HHSmOyOic93EZYlUR/ZLKxZwDqVXPnxI4VZRbNlciMsAM1bNhtiFB+iPedT86nn6tgirIZGMZHpOsaegTwfdznc5HXIoeDZz231b6nJIYeqwJ0K+GMVWyD2NGV1SDlXwOa9USTZFSKc1l4wcjjBFcLpSO9WrBIulJLxaJDyHoeJFU2hDrQMT4NPL+KkUy4NPwfB0+nlvjgZW89HJJSK3mpjDNVnEFbVhhMwzQjHFECSoZkqqBw44ZGTQ0yVJv4rDHNXGY5QGwrQ1NItQtVkMxZrv1Kk9QNWpq2MhNqYbvVnfoOOapw9Q4g3DAXHckVL9NpeWrG/VMAnUmObZMmrXs2xBQhgCCMYPA1X9lxZIq3W4wtAtlhcGJq7XHwJbzobbHXDL5Np8RUcHRu3RGG5vE82xkeRHCm11LQzGgqybXkDHV3tY3MistmRxA7igZ4k6k++szvjhj2aVK76UFcPVk23yWUpzfyZEGoedq3DUNM9HQzGIPKaWXR1o6RqX3J1oiNGlcmlrd7hYcBIvZs2uVUspYjHgCPbX0hsK8geBPozo8SKqqUOQAowMjip8DXzI51omwnkjbeikeNu9GKn3imIvBpxeEdj6WdYybOneAQ9qSFk9cKqdoMshGCTyPtqjL087ctG8YRS6GEISezO8A67zHO6VJ0qsXMEsrl5H33bizszMeWpNM9k7ECsHY5I1A5ZqG0CvnDY9xc7eTSp4ZqWQS0QJKy5x+Rx1kORpnSk98uppjG+lAXnOhJYYKtYkJLtKQ3kWtWK5pPeJTkGb2llgUg4NFwTUJKKxE+tMeTUlHchwj1tvUHG9TK9VaE5QwazJUIaiXoSYYrwSHPBlxUDrW4krzVYNHgGatDUriojV0HRoaykmKwa0NWL4yFK9ZzQqtW/aVXaVcD//Z"/>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atin typeface="Calibri" pitchFamily="34" charset="0"/>
            </a:endParaRPr>
          </a:p>
        </p:txBody>
      </p:sp>
      <p:sp>
        <p:nvSpPr>
          <p:cNvPr id="4099" name="AutoShape 4" descr="data:image/jpeg;base64,/9j/4AAQSkZJRgABAQAAAQABAAD/2wCEAAkGBhQSEBUUEhQVFRQVFRQUFRQVFBQUFBQUFRUVFBQUFRQXHCYeFxkjGRQUHy8gJCcpLCwsFR4xNTAqNSYrLCkBCQoKDgwOGg8PGiwkHBwsLC8sLCkpKSkpKSwpKSwpKSkpLCwpLCkpKSksKSwsLCwsLCwpKSwpKSwpKSwpLCkpKf/AABEIAL4BCQMBIgACEQEDEQH/xAAcAAACAgMBAQAAAAAAAAAAAAAEBQMGAQIHAAj/xABHEAACAQMBBAYGBgcHAwUBAAABAgMABBEhBRIxQQYHE1FhcSIygZGhsRQjQlKywWJyc4KSwtEVJCUzY6LhU7PwNEODk9IX/8QAGgEAAgMBAQAAAAAAAAAAAAAAAwQBAgUGAP/EACoRAAICAQMEAgEFAAMAAAAAAAABAgMRBBIhBRMxQSJRYRQjMnGRJLHR/9oADAMBAAIRAxEAPwDjDJjjWmacNb55UPJY0FSE43RfkHguyOdOtn7ZI50me0NYhgPfiqySZ6VEbuEX+y2qG504ikBFc5s7ZmIAJ8+6m0G1DCDiUueSkZX46ik51J+DOu6JY1mJdM1giluyNtrOPusOKn8j3UzxSsouLwznrapVS2yXJkV5hWBWc17AMVSQ4alcyelViuIs60p7HLUat8jdU8eSNI9KysBY4otbbOlHwW4UVLmRK0xaWgQVJNMFGTpWlzdBBk1T9vbZZwwB0xVFFzZNFEr5ck+2ukecqpqtSEuckj2kVaei3V2l3bLM8zqWLDdULpunHE0/j6pbQcXmb95B8lq0tXpdPLbKXK/B1dGhVcfic9hRBxZfeKLjuI/vr766DH1YWI4pI3nK35YreXqzsSMCNl8RI/5kihvq+kz5f+BXo93lnO574KCRr5UF9Pkf1I2byUn5CnXTDoA1oplhZni4MGxvJnhnGhHjV46tU/w+LU8ZOZx67cqYu1lVdPeh8kyIaSEXhnLf7Ou34W8x8on/AKVInQ++bhby+1d38WK7vWtY8uvtfxgv9G1TGPg4nF1e35/9nH6zxj+ag9udG7izCGcKN/O7usrerjOccOIrvNVPpZZRy3lgkihkZ5wVPA+iDr7RRtJ1md1u2UVjnx+Fk84JI5ELsV7t88ATXeLbo3ap6tvCP/jQn3kUW9mm6V3VCkFSAoAwRg6Ciy65TuwosGqF5OAxjeGa0Mq+dFbX2ebS7kibgpI81Pqn3EV0Dqos1a1dyBvCUjOFzjdXmRnnWpqL401d7yiiq5wc8gspX/y4ZG8kY/IVi7tJIWCzxtGWGQHBUkcM4PjX0ATpXJetpv73GO6FfxNSGi6n+qt7ajgJKlIr8UAIyOFSfRfCidkxDsVPn8zRe5WnOWHgx7LXGTQEkwrYEUkWc1KlyatgM6BuluHbGcaEk9wFeKQpzZ/LQUuhuCc68qKmtXQKXUqHUMhI0ZTwIPOhS8mroq1GP5CJ9oZTdVd0HxoKmNpsCWWCSZTGUjVmcb43wFGfVAzTzYPQ1d6I3bbrSj6u2UFpXHJ3xndHsquOMjrKva3picMOeh+dXHZe3FcAE1svQ8W0749KMIpUnjguO0Xz3R8aQ38AW4l3NB2jYA0A14AcudelGNkf6MHquijJb2XMHPCsF+OMnAyQoLEDvIGtIdnbQZQQe410eztEjUbgGoGWwMtzyx50i1ie0xtD0v8AUTab4RV3BGAysuRkbwxvDwqEWwzVl23bb0ROcFMuPE7pGPbmkFXmsJNAup6FaSSUXwzypiobu7CDNbzyYFILuRnOtRGOTOqr3PkE2hdNIfClt3BhG/VNNPojHgDWl7sl+ycnkpPuFNx2xNqicYtJFw6tD/hyfryfiq0k1VOrY/4en7SX8VWhmrj+pL/ky/s6it/EX3PSW3jm7GSVVk09Fsj1uHpYx8aZ5rj/AFlQM+0sKCWaOLAAyScY0Hsrquy1ZYIg/riNA36wUA0XV6GuqiuyL5kuSVLMsHtrWwkglQ8Gicf7SR8QKS9Xemzof3/xtTbbV8IoJZDwWN/eVIA95pL1ft/h0P7/AONqipS/RS+ty/6ZWb5RaC1B3O24IyRJNEhHEM6gj2E5qZpK5n0r6EXVxeyyRqu4zAhi6jPogcOND0Olqum1bLaiZS+i8ydNLJeNzF7GLfIGkN70igudo2AgkD7jy72AwxvKMcQO41VU6rro8WhX99j8lrTYex2tdrwROysVZSSucekpPOt+nQaSvdKqWWk/f4KSk8HZQa8WqESVgvXJTj8gmeDn/WzsbKx3KjUfVyeX2D8x7qP6pD/c3/bN+FKsm17AXEEkLfbUgeDfZPvxVc6sYjHbSowwyzupHiFUV0EdR3OnuD8xx/gOXlMuzGuP9ar5vx4RR/zH8660z1x7rNfO0G8I4x/t/wCaH0KP77f4LyZjZQ+pTy/M0VSexu8RqO4VP/aFdPZHLMC2qTm2gYbJNSLsg1Y1tKkW1FU3gXrJFb/skg6VathbeuJYRAILYxwKA5n33LDJwRGuWJ15A1EUQccVm3vFikWVDh0OhBwSDoVOOIIqN34G9LrpRlhlo6K2VtOhmSBUYMUJXtFVsccKcZHgRTSfo5C06zhcSji+SSTyOO8Vtsy9imj3oWwTgkA7zIRyKmvbjuu4pZU13pG0ZgeIjU+qP0j7KBKTOnrcZwzkB6Z3nY2rOMBhgLnXJJGmOfOqLskmQZYczlvvEkknFNusBpJZIYwMRBSy5ySzZ3MkcToNPOoNkWu6qht4D1QWVgCRyDEYJoyyoY+zE6xZ8dsUHWtoMcOOlY2j02uIWjSNYZD6gT0jIcaKX19E8NBnzFHhcCql0lh3ZRIjN22+pVVGoxhVI01YnXuxQKsOzkxOl3zja0n5GkPSmeacxXIWM5UrEFODnnv55DXXOc07NUrZqSteA3QkEvokBl3S3P0hgejgHhirqRRNUsJEdYk3Yss0dQeNR4Qd1euISw0OKR3tlIO+looyKoqXvA6N4g5igdp7TTsZADxRh7xVbmVxQF0WwfKmFUn7NOnSLcnk6H1cv/cV/aSfMVaC9Uzq6k/uQ/aP/LVnM1c51Gtu+WPs6aEsLBL2Sb+/urv4A3sDewOA3uOKl7Sq1tDpnBDP2MhZThTvboK+kMjnn4U5ScEZBBB1BGoI5Gl56a2MU5p49Ft+Gc/6xulfaE20ed1TmQ8N5hwA8BVn6Bv/AHCH9/8AG1L+m/RtJ4mlUASxgtkfbUakHvOKl6Gy4soh4N+Nq27FXPRKNa8Pn+ysp+y1NLSO+6c2sLsjyHeU4IVGOD3ZxijDPVQvugqzTySNMRvuW3QnDJzjJNJ6TT0tvvMqrUMJ+tC2HqrK37qr82qt2W2Rc7YimVSoZ0ABIJ0Td5U3h6vrYes0jfvKPkKGutjQ217Z9ipGXO9lic4IA4+ZrXpjpoZVXlpk9xM6MJaF2je7kUjjUojMB37oz+VQC4obaEmYpB3xuP8Aaa5+OnzZz9le7ngZ2t+siK6n0WAYe2tbaAI0hXTtH32H6RABPwqkdXu2sxNAx1T0l/VPEew/OreZ6NqNK6ZuC8M854D2mrkHWBJnaEvgEHuRa6e1xXJumUmb6Y/pAe5QKf6TVtsb/H/haE9wqWYgV7tzUderosFtqLi+16gfa/jVde7JraKBnoOxIzlo4RWWNJdqk86g+ls3CiLLYDHiKsth0bUYyKo5RQGd1NfC5ZX7C3k3gVJU8iCQR5EVYLfpk0Lqs0sk4AYdkGB3nIwisfPzq89FuicTqJJRvLvEKh9UhTuln+9wOnCuV7EtludtIqqFja6LBQAFCK5fAA0A3VqYwViy/A9pd7+WcI6vsHo/OS1ze7vbsBHDENVto2Yb2D988zVlutlRum4VG7jGMDGOQI50VJHvKc89fI5zQUW1R2pif0WJO4eUgGpA/SA5UztSHpJPyVDbGxzbAsDmMEDBOWBOgCH7X6p18aGsFV7iIEekrFsMuGACsTx8cU+6QyGS5WMerAgkI/1JN7BPkin+KoNmqO18RGce1gD8AKzdSot8cMXh0qtzVkeGC7fhxKj/AHlKE+IO8PkffQQpn0lPoxjmZF9y+kT7h8aWgUO+WYwZg9dgo3LH0YrBWstUYl1xQDAQNcbMVqRbV2JhGPcpPwq1YobaK/VSfs3/AAmiRk0N6e2UZpCzoJLi0x/qP/LVhaeqb0TuMW+P03/Knf0ygaqjdY2dRKeGVnpXsWae9JjQlSqDe+yMDXJq72I7OJEzndRVz34AFLTeV76ZU3brIRg/CPO3I1muButnhutn3Gq70ducWsY8D+I0P0h26I4mGfSYFQOeuhPlSDZ3SFI4lU5yByHiaLRpX2mvsvtlKPBefpleN5VLbpavJW9uBUT9LjyT3t/xVlomD7U2Xj6bSDbd1m7tT3MfxCq+/SuQ8Ao95/OhG2y7yo8mu4cgAY0zmmKtJslkLCqSOlC9qOW8yCO8EfA1U49vs/8AlwyP5An5A0UkW0H/AMuynOf9KX+goa0b3ZKKqeSs7I2gYJ1ccjg+KnQ10pNoAgEHTGhqlf8A872idfoc38OPmaPXo7taJAPos2AP+nvHHszTV+n7uPsYsrcvBZjeVzbpBJvXUp73NFX9/eRHEoeM9zR7h+IpPLIWYltSTknvNRRp+02yK63Dya4rGKMCjFe3aZ3F944sthd4qwWexgBTBIFUVq92BwpCVrZy1uqstJkQJXvpBPD/AMJ4UGZM8aO2BGJbuBORkUnyT0iPhQnFsFVU5TRfNjehZnHFBcD2xtInzSuP9UUe9tRCeUcze3cI/OuwbHGYrhOYmuV/+wCQfGU1yHqgbd2ooPExTL7dzP5VqxW2KR2MI7YpHe++qJ0jOZIe8NK4PMEKACP4qvZqh7eH10f6sv4o6mT+LF9bNwqbQtuS8lyZmO62EG+hKsd1SuvhzIOR4UfZ7VCMDNyziRQcYPJ0HA+I08BQtB7SfC1iObl5Odo6rqIT8h9/fieXeXO4i7qkgjLMcscHXkBWuaXbKkyDTAVNrba/AnrL532bpni+KHuYs6jjUlwNKht586GqoVWfJBFfldGqe8lBhkx/03/Caiv7TmKr21toyRRkocHI1wDofOjRipcD2nrVsljyILHbvYqV3SdSeOOOPCpT0rbkg95q/dGeqIXccdzd3LuJUVwkYwcMMhS7Z+AroexehFnaYMMCBh9thvyfxvkj2Vp9tPyjr+zF+UcKga/k/wAu1lI7xDKR78YoxOi+15OFtKPNUT4sRX0LXsVZVRXouqor0fPa9UW05Dlo1B73mjz8CaOt+oq9Pry26fvSN8kru1eNWwWwfNfTfoK+zTCHlWQyhz6KsAu6QPtceNJNkbGluplhgQvI3ADkObE8gO+uj9fbfX2o7opD73H9KuHVN0SW1sllZfrpwJCSNVjOqJ4aYJ869g9gU9HOo+BFDXjtK/EohKRjw3vWb4VdrDohZwf5VtCvj2as38TZNOa43tfrsuI7x1SKPsY5GQqwbtGCndJ386E47qk8dhRMcNPLT5VtitLWUOiuODKrDPHDAMPnW5OOPCvFj2K9ig7fbUEjbkc0TuPspKjN7lOaoe3NpbXG2ESFHNrvR7oCAwtFp2jO+ND63E5GK8QdDvbJJUKSorqdCrgMD7DXEetHq3WzAubUEQlsPHx7JjwIJ13D48DXdFI5Uv6QbMFxbTQsMiSN18jjKn2ECoPYyfLccma2zQ40ODy0qXfqjQvKPJfXuGY1nhxqAzAVBLcUgonMxr9Inlua9suyknfKA9nGQzsMjAByQp472OQpLc3tdO2HGLTZydoQpKl2zpgvr78YqWjY0OkTlmQ66JsBLcKrOy70MgL5LEMjIfW1x9WONcq2EPovSEJwAupIv3ZCyj8QroHQm8Ml1cNrutFEVB0wEdlGR3neY1QOspPo+2jINMmCceeFJ+KmnYSysfRrylFv4+DvCcKpPSNfrEPjIPkfyNW2TaUa4JcAtqo4sc6jCjU8RVe21blkbQ72pTv38HdGO88MeNXaysCurr7lTSEJpXth9KZknmCCNCCCCDzBB4Gke2pKxdrjPDONhXizDPbDm9Iinoqq7El+sq1Va5cpntVHEzxFKLnKPTigdpwZXPOhrhgq3zhm9vPvCknSaxzC5Hdn41vaXO6aYXoDwyDvRvlmi42tSQ3SnVamvsvvVhc7+ybY/dRk/gkdflirQ1ULqYuM7M3fuTSr791/5jVw2htuCEgTTRxkkAKzqGJJwAFzk1tejtF4Dc17NexXq8WPV414V4148ce637Tt9p2UP30RP45iD8K7DFGFAUaADAHgNB8BXMOlce/0l2evckbe5pX/AJa6gtQQaSSAAknAAJJOgAGpJ9lfOfWJtuyuZy9pCyNvsZJc4WX9IRa7uuudM91dv6ebRjh2dcmVioaJ4lIGSXkBVQB5/CvmGoZDOu9WHWZBb230a7d13CzJI2XTdOMRjGWB445a1F1x9MjIlvFbyZgmjMzMpIEnpMiqeeBunI765rsqWBWJuEkdd07oidY23+RLMraceVX36JZbVs4ILVhbXVuGWOKd89sjEuw7XABO8SeA56VB45vFKVYMpKsDkEEggjmCOFXbb3WrcXNjHb+kjjAmmV9ZgBgAgDQcCddaqUWyndpFTDGMMxCkHKqcMU+8Bx05DNCYrxBd+qXa06bSijjZikm8JEyd0qFJ3iORGBrX0Kp1Hsqj9U3RgW1ikjxBZ5d5mYj6zs2PoKSeGgzjxq7g6jzFSiyPlDbUe7czL3SyD3OwoKmHSE5u7g/60v8A3GpfUFS5ST441NsD6PNL2dx2u9IQke4QAC32mPePHSpY9ipHCs947KrgGKCMjtZQeBz9kVb+jWwrdI1n+itFJnQSMZHX7rDOikjwBpF8LIppNE8qTE+zeg62s0k1ywaGI5j/ANTmCy+HDHM1tdX7Xcm82iA+gnd4nx+VH9LZe1aNAdMlmXmcYCk+HGgSQinuGtROWFn2wHUdQq5dqstnQ22IikkQKXZyhLZCqseN0DA19Yk1zfrVlf8AtQCcKQscI9AEAxnLHnknVhVj2N08lgiEfZxsoLEZ3lb0iW1IODx7qrnTa8+nTRzMojIURHdJOdWKkk+JxTFLUYYY7p44rR1vZCxmESRBYYGUMrAjtHj5F5D6q47yT5VUulnWAqkx2frYKmf7vf2IPE/pGqjaXjm3jiLuY0HooScLqSdOB1J41pLECKmc/QY9s3bzx5D+mpJJzneBPE5PGjNqThhkHIIyDSGdSuf/ADSpMuqaEMp1GM5HvpeUFLn2Zmo0cZS3x8heypMSCrop0rn+zZ/TFXu3fKjyoFy4Rg6+G2SJhWrrkVkGsmljNyVe/i3HNGWlzkY7wR7xU+2bXeXNI7ecg4pqt7lg06nvjn2hRcX95aIYUlkjjkPaFY33cn1ckrrwHDNLLHe7eJmzrImpzr6Q5njV/iCOQWVSRoMgHHlmlPShcGAjlIPmtNwufEWben1++Sra5PoXv8z86xmvA8fM/OvGnPBrnga81erDVBJzPa756VWo+7Cv/bmP5108VyLbl4E6VwEnT6lP44iv81ddXhXvZUr3Tfov9PtGg39xsh0Y6gMufWA+zgnyrjmxerqGWWSGS/thNgrEkTM+9JnTLMoBHgpJruu3LNpbaaOM7rvFIinhhmUga+dfPWyugN+bpY+wljZXUmRlIRApyX7T1cDGdDUMhifpFsGSzuXglwXTGSuSpBAIIJA5GlyNg6aV9CdMOgNvtUCWKdBMn1faJuyIwGoWQKdCO/j4VXtgdRYSVXupldFOezjVhv45MzcB5Cowewct2fZ3C3EYiWRZ8qUAVg+TwIHHGOfDFXnp3fy2G0UkW1t1ULGwY28ZWZ90GU72OO+T6uMV3FUAxgAYGBpwHDA8Kr/TToXHtGARuxRkYtG6gHdJGCCvMH8qnB7Ah6u+s07QkeGWIRyhS6lCSrKCAR6WoIyOdXt33dTwXLHyAyflVP6C9WkeznaUymWVl3A27uKq5BIC5JycDXNF9ZO3xa7OmbOHkUwx95ZxhiPJcmpJPnO7l7SV2+87N/ExP51n6Ia1tEy4pruUNsXsntY76LyjE13M2+baNVhRjn02BWPAP2VxVhsJ5YDZjfJa5InuGOpftGVVU54AL3VQ7G03quSSs+4XOsaKikDGFT1fbS0wM9dGpYJSgWSQk5btHBJ1OjEAZ7sYpXtW8JKoD62rfqjlRc0uSSSSWJYk8STqTSlX3pXbkMIPZxoX8pGZTHv3uZPQ922nLyPCiKFvW4D20Vm++EetLWQJ2igCPLA6lsHTXXUD30QvjT7Ylti2QEZ3gSR+sSf6UpvbQxvu8jqp8O6hOz9zaZtGuU7XBgVzDkeNLg5XmQh48DunvweVNyKDurfmPdRfBpgUAKyDOAef5EVfrB8oPKqNBGGIRs6eoeeOa076P7RZZDC5yPsnnwz8qHbHeuDE6lpXNb16LPWawKyKQOXNJo8giqhtKIo9XI0m25Z5GaJB4Y1pbNs8P2K7O6ofpPLlYf2n/wCaGSTdNabemzHH4P8AkKeSzJM26K8XJn0ohrxrWH1R5D5CtjT7OgPCsNWVFaTSADUgeZA+dQePn3rRvWj21I6n0ozAVPcVjQj413To1t+O8to54yMMPSHNH+0h8Qa+fes+YNta5III31AIII0jQcRUPR7pJc7OcSW7+iwG+jDejfwZe/xGtRkpnB9N4obaNmJoniJIDoyEjiA4K5HjrXM9m9fURAFxbOp5mJldf4WwR76cp107OI1Mw8DD/RqnJbKD+gXQEbNEuJjKZCv2dxQFzjTJydTrVsNUJ+urZ44GY+Ai/q1AzdfFoPVgnY+PZoPxGvZPcHS69muOXvX45z2Voo7jJKW+CqPnVa2p1vbQmGBKsQPKJAp/iOW+NRk9k7l0h6T29lHv3EgT7q8ZH8ETifPhXz9056bSbRn3iNyJMiKPOd0H7Td7HTNJCJZ3LEvI54sxLE+bGmEHR1gMvx+7/WquSQGy2MPLBtnW+BvH2UbWzR7ula71BcsiM573kebNst0Zo95ai7THChpZaA+WY0szlkzcSnBI7jQ1iuIx46++pkOeNa249EDwFRF/I1en4TaJKAvNWwOeB7zj86PJoS1XenQd8i/A5/KiryadzxBsusUe6oXuAHuAH5Uv2rB2iEDiNVPiKYyNpQDtrWf/ACm2cVGbVm4r8Mm8O48CO41uy1pfIUl3hwbiPGt1bOop2L3I7LT29yCYuubXHzBHEe2o4GKyK+8SVIOuDoDr+dNGTPGgJ4d0+FWTCzipJovFrMHUEHIOoqaqlsLa/Zncb1CeP3T/AEq2A0jdDa8+mcVrNNKmf4M1Ddx5U1PitXGlDTE08PJR9owbpNKr7edQAM4OfhVq2za5zVaY4NO0yOl0duUn9Debrh2iRgSogAA9GKPOgxxYGl1x1kbRfjdyj9Uqn4AK2s7ePmi+0ZpvDGg4Ko8lFNu3A9PXRh6ZVp+kV5J69xcPnvlkPwzQbQytxDnz3j86uky91Dk1XvZBLqGfESofQn+6aaR8AD3UfcRUFJU78l3e7ERSWKHw8qi/sgcm+FSsa2SevJsspzS4ZEuxP0/hRtt0YRuMh9ij+tYV6liuCKq5S9Ap3W44YfH0Ph+87e0D5CpY9gwpwQe3J+daWm0u+mAnDCguU/Zm2XahPmRooAGAAB3AYrVzW0god2qMgst+SKe3BoT+z6MZq136lZDxk0iR5Kg3smo3krZKnB7bhB1pHlgKjVcadxI9zGmmyLbnQW0ItyVh94748m/5zQt37iD6G1d3aQkUCs3Zyh/uMG9nP4UdS+79amPZuWR3RaLlJOCoI4HBHkaCaSl2x7/MfZninDxXl7uFGSnApVw2zZyFtHbm0A3pz86hjXmOfGs3D1BZvqw7tfZRYrDNnQTxwE5qC79Wp6gvD6NENkBq5bAn3oEzxGVP7px8qpgq2dGv/TjxZz72P9KHaswZi9Wiu3kcg1isLWSaz14OUFm0Yc1UdpW+CTV3vV0qt7Ug0o9Ummaeit2vAit5sGm0FxSKRd00XbT06+UbF1aksoeb2RQsoxXopa3fWh4EUtrIM5oSeKp5NDWhbNXQzHKFziomouaOhXFEQ7B5MJJiiFkoNq8HxVizhkPWSiIb4ilyS5rfNUaAyrT8j+G/yKlcgiq+suKMgvKG44E56fHKDHrTerPaAitakolghU0TbDJoNWo3VIZHHELp7cDNS0FlHLx9ls2VbMy4RHb9VGOfaBiknSG2ZJj2y7u9gqcqcDGAp3Sd1vA61c+hm39nPaQqZIlkSNVdJnwQwGGOHO6QTrpTnaW1tn9kY5JrXcP2d+Ij+EHHwq606zuH9PoY1S3+zkJvV7/gaCkkydAT56UTt+S1jvHEMrS27ISvZa9nIQcD0x6ShgNM8DSy1Esqegp3hqWLADHIBcfmalwwPSklyxrsgHtCTjRdPadaazyaUt2PZPGCZDlj7cDuoq4koM1mSwc/qmp28Alw1D2j/W+an4a1tO9Atc7jhu786tgZ0ywx4aGvOArW32grqSdMZ056DJ0HHSmOyOic93EZYlUR/ZLKxZwDqVXPnxI4VZRbNlciMsAM1bNhtiFB+iPedT86nn6tgirIZGMZHpOsaegTwfdznc5HXIoeDZz231b6nJIYeqwJ0K+GMVWyD2NGV1SDlXwOa9USTZFSKc1l4wcjjBFcLpSO9WrBIulJLxaJDyHoeJFU2hDrQMT4NPL+KkUy4NPwfB0+nlvjgZW89HJJSK3mpjDNVnEFbVhhMwzQjHFECSoZkqqBw44ZGTQ0yVJv4rDHNXGY5QGwrQ1NItQtVkMxZrv1Kk9QNWpq2MhNqYbvVnfoOOapw9Q4g3DAXHckVL9NpeWrG/VMAnUmObZMmrXs2xBQhgCCMYPA1X9lxZIq3W4wtAtlhcGJq7XHwJbzobbHXDL5Np8RUcHRu3RGG5vE82xkeRHCm11LQzGgqybXkDHV3tY3MistmRxA7igZ4k6k++szvjhj2aVK76UFcPVk23yWUpzfyZEGoedq3DUNM9HQzGIPKaWXR1o6RqX3J1oiNGlcmlrd7hYcBIvZs2uVUspYjHgCPbX0hsK8geBPozo8SKqqUOQAowMjip8DXzI51omwnkjbeikeNu9GKn3imIvBpxeEdj6WdYybOneAQ9qSFk9cKqdoMshGCTyPtqjL087ctG8YRS6GEISezO8A67zHO6VJ0qsXMEsrl5H33bizszMeWpNM9k7ECsHY5I1A5ZqG0CvnDY9xc7eTSp4ZqWQS0QJKy5x+Rx1kORpnSk98uppjG+lAXnOhJYYKtYkJLtKQ3kWtWK5pPeJTkGb2llgUg4NFwTUJKKxE+tMeTUlHchwj1tvUHG9TK9VaE5QwazJUIaiXoSYYrwSHPBlxUDrW4krzVYNHgGatDUriojV0HRoaykmKwa0NWL4yFK9ZzQqtW/aVXaVcD//Z"/>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atin typeface="Calibri" pitchFamily="34" charset="0"/>
            </a:endParaRPr>
          </a:p>
        </p:txBody>
      </p:sp>
      <p:sp>
        <p:nvSpPr>
          <p:cNvPr id="4100" name="AutoShape 6" descr="data:image/jpeg;base64,/9j/4AAQSkZJRgABAQAAAQABAAD/2wCEAAkGBhQSEBUUEhQVFRQVFRQUFRQVFBQUFBQUFRUVFBQUFRQXHCYeFxkjGRQUHy8gJCcpLCwsFR4xNTAqNSYrLCkBCQoKDgwOGg8PGiwkHBwsLC8sLCkpKSkpKSwpKSwpKSkpLCwpLCkpKSksKSwsLCwsLCwpKSwpKSwpKSwpLCkpKf/AABEIAL4BCQMBIgACEQEDEQH/xAAcAAACAgMBAQAAAAAAAAAAAAAEBQMGAQIHAAj/xABHEAACAQMBBAYGBgcHAwUBAAABAgMABBEhBRIxQQYHE1FhcSIygZGhsRQjQlKywWJyc4KSwtEVJCUzY6LhU7PwNEODk9IX/8QAGgEAAgMBAQAAAAAAAAAAAAAAAwQBAgUGAP/EACoRAAICAQMEAgEFAAMAAAAAAAABAgMRBBIhBRMxQSJRYRQjMnGRJLHR/9oADAMBAAIRAxEAPwDjDJjjWmacNb55UPJY0FSE43RfkHguyOdOtn7ZI50me0NYhgPfiqySZ6VEbuEX+y2qG504ikBFc5s7ZmIAJ8+6m0G1DCDiUueSkZX46ik51J+DOu6JY1mJdM1giluyNtrOPusOKn8j3UzxSsouLwznrapVS2yXJkV5hWBWc17AMVSQ4alcyelViuIs60p7HLUat8jdU8eSNI9KysBY4otbbOlHwW4UVLmRK0xaWgQVJNMFGTpWlzdBBk1T9vbZZwwB0xVFFzZNFEr5ck+2ukecqpqtSEuckj2kVaei3V2l3bLM8zqWLDdULpunHE0/j6pbQcXmb95B8lq0tXpdPLbKXK/B1dGhVcfic9hRBxZfeKLjuI/vr766DH1YWI4pI3nK35YreXqzsSMCNl8RI/5kihvq+kz5f+BXo93lnO574KCRr5UF9Pkf1I2byUn5CnXTDoA1oplhZni4MGxvJnhnGhHjV46tU/w+LU8ZOZx67cqYu1lVdPeh8kyIaSEXhnLf7Ou34W8x8on/AKVInQ++bhby+1d38WK7vWtY8uvtfxgv9G1TGPg4nF1e35/9nH6zxj+ag9udG7izCGcKN/O7usrerjOccOIrvNVPpZZRy3lgkihkZ5wVPA+iDr7RRtJ1md1u2UVjnx+Fk84JI5ELsV7t88ATXeLbo3ap6tvCP/jQn3kUW9mm6V3VCkFSAoAwRg6Ciy65TuwosGqF5OAxjeGa0Mq+dFbX2ebS7kibgpI81Pqn3EV0Dqos1a1dyBvCUjOFzjdXmRnnWpqL401d7yiiq5wc8gspX/y4ZG8kY/IVi7tJIWCzxtGWGQHBUkcM4PjX0ATpXJetpv73GO6FfxNSGi6n+qt7ajgJKlIr8UAIyOFSfRfCidkxDsVPn8zRe5WnOWHgx7LXGTQEkwrYEUkWc1KlyatgM6BuluHbGcaEk9wFeKQpzZ/LQUuhuCc68qKmtXQKXUqHUMhI0ZTwIPOhS8mroq1GP5CJ9oZTdVd0HxoKmNpsCWWCSZTGUjVmcb43wFGfVAzTzYPQ1d6I3bbrSj6u2UFpXHJ3xndHsquOMjrKva3picMOeh+dXHZe3FcAE1svQ8W0749KMIpUnjguO0Xz3R8aQ38AW4l3NB2jYA0A14AcudelGNkf6MHquijJb2XMHPCsF+OMnAyQoLEDvIGtIdnbQZQQe410eztEjUbgGoGWwMtzyx50i1ie0xtD0v8AUTab4RV3BGAysuRkbwxvDwqEWwzVl23bb0ROcFMuPE7pGPbmkFXmsJNAup6FaSSUXwzypiobu7CDNbzyYFILuRnOtRGOTOqr3PkE2hdNIfClt3BhG/VNNPojHgDWl7sl+ycnkpPuFNx2xNqicYtJFw6tD/hyfryfiq0k1VOrY/4en7SX8VWhmrj+pL/ky/s6it/EX3PSW3jm7GSVVk09Fsj1uHpYx8aZ5rj/AFlQM+0sKCWaOLAAyScY0Hsrquy1ZYIg/riNA36wUA0XV6GuqiuyL5kuSVLMsHtrWwkglQ8Gicf7SR8QKS9Xemzof3/xtTbbV8IoJZDwWN/eVIA95pL1ft/h0P7/AONqipS/RS+ty/6ZWb5RaC1B3O24IyRJNEhHEM6gj2E5qZpK5n0r6EXVxeyyRqu4zAhi6jPogcOND0Olqum1bLaiZS+i8ydNLJeNzF7GLfIGkN70igudo2AgkD7jy72AwxvKMcQO41VU6rro8WhX99j8lrTYex2tdrwROysVZSSucekpPOt+nQaSvdKqWWk/f4KSk8HZQa8WqESVgvXJTj8gmeDn/WzsbKx3KjUfVyeX2D8x7qP6pD/c3/bN+FKsm17AXEEkLfbUgeDfZPvxVc6sYjHbSowwyzupHiFUV0EdR3OnuD8xx/gOXlMuzGuP9ar5vx4RR/zH8660z1x7rNfO0G8I4x/t/wCaH0KP77f4LyZjZQ+pTy/M0VSexu8RqO4VP/aFdPZHLMC2qTm2gYbJNSLsg1Y1tKkW1FU3gXrJFb/skg6VathbeuJYRAILYxwKA5n33LDJwRGuWJ15A1EUQccVm3vFikWVDh0OhBwSDoVOOIIqN34G9LrpRlhlo6K2VtOhmSBUYMUJXtFVsccKcZHgRTSfo5C06zhcSji+SSTyOO8Vtsy9imj3oWwTgkA7zIRyKmvbjuu4pZU13pG0ZgeIjU+qP0j7KBKTOnrcZwzkB6Z3nY2rOMBhgLnXJJGmOfOqLskmQZYczlvvEkknFNusBpJZIYwMRBSy5ySzZ3MkcToNPOoNkWu6qht4D1QWVgCRyDEYJoyyoY+zE6xZ8dsUHWtoMcOOlY2j02uIWjSNYZD6gT0jIcaKX19E8NBnzFHhcCql0lh3ZRIjN22+pVVGoxhVI01YnXuxQKsOzkxOl3zja0n5GkPSmeacxXIWM5UrEFODnnv55DXXOc07NUrZqSteA3QkEvokBl3S3P0hgejgHhirqRRNUsJEdYk3Yss0dQeNR4Qd1euISw0OKR3tlIO+looyKoqXvA6N4g5igdp7TTsZADxRh7xVbmVxQF0WwfKmFUn7NOnSLcnk6H1cv/cV/aSfMVaC9Uzq6k/uQ/aP/LVnM1c51Gtu+WPs6aEsLBL2Sb+/urv4A3sDewOA3uOKl7Sq1tDpnBDP2MhZThTvboK+kMjnn4U5ScEZBBB1BGoI5Gl56a2MU5p49Ft+Gc/6xulfaE20ed1TmQ8N5hwA8BVn6Bv/AHCH9/8AG1L+m/RtJ4mlUASxgtkfbUakHvOKl6Gy4soh4N+Nq27FXPRKNa8Pn+ysp+y1NLSO+6c2sLsjyHeU4IVGOD3ZxijDPVQvugqzTySNMRvuW3QnDJzjJNJ6TT0tvvMqrUMJ+tC2HqrK37qr82qt2W2Rc7YimVSoZ0ABIJ0Td5U3h6vrYes0jfvKPkKGutjQ217Z9ipGXO9lic4IA4+ZrXpjpoZVXlpk9xM6MJaF2je7kUjjUojMB37oz+VQC4obaEmYpB3xuP8Aaa5+OnzZz9le7ngZ2t+siK6n0WAYe2tbaAI0hXTtH32H6RABPwqkdXu2sxNAx1T0l/VPEew/OreZ6NqNK6ZuC8M854D2mrkHWBJnaEvgEHuRa6e1xXJumUmb6Y/pAe5QKf6TVtsb/H/haE9wqWYgV7tzUderosFtqLi+16gfa/jVde7JraKBnoOxIzlo4RWWNJdqk86g+ls3CiLLYDHiKsth0bUYyKo5RQGd1NfC5ZX7C3k3gVJU8iCQR5EVYLfpk0Lqs0sk4AYdkGB3nIwisfPzq89FuicTqJJRvLvEKh9UhTuln+9wOnCuV7EtludtIqqFja6LBQAFCK5fAA0A3VqYwViy/A9pd7+WcI6vsHo/OS1ze7vbsBHDENVto2Yb2D988zVlutlRum4VG7jGMDGOQI50VJHvKc89fI5zQUW1R2pif0WJO4eUgGpA/SA5UztSHpJPyVDbGxzbAsDmMEDBOWBOgCH7X6p18aGsFV7iIEekrFsMuGACsTx8cU+6QyGS5WMerAgkI/1JN7BPkin+KoNmqO18RGce1gD8AKzdSot8cMXh0qtzVkeGC7fhxKj/AHlKE+IO8PkffQQpn0lPoxjmZF9y+kT7h8aWgUO+WYwZg9dgo3LH0YrBWstUYl1xQDAQNcbMVqRbV2JhGPcpPwq1YobaK/VSfs3/AAmiRk0N6e2UZpCzoJLi0x/qP/LVhaeqb0TuMW+P03/Knf0ygaqjdY2dRKeGVnpXsWae9JjQlSqDe+yMDXJq72I7OJEzndRVz34AFLTeV76ZU3brIRg/CPO3I1muButnhutn3Gq70ducWsY8D+I0P0h26I4mGfSYFQOeuhPlSDZ3SFI4lU5yByHiaLRpX2mvsvtlKPBefpleN5VLbpavJW9uBUT9LjyT3t/xVlomD7U2Xj6bSDbd1m7tT3MfxCq+/SuQ8Ao95/OhG2y7yo8mu4cgAY0zmmKtJslkLCqSOlC9qOW8yCO8EfA1U49vs/8AlwyP5An5A0UkW0H/AMuynOf9KX+goa0b3ZKKqeSs7I2gYJ1ccjg+KnQ10pNoAgEHTGhqlf8A872idfoc38OPmaPXo7taJAPos2AP+nvHHszTV+n7uPsYsrcvBZjeVzbpBJvXUp73NFX9/eRHEoeM9zR7h+IpPLIWYltSTknvNRRp+02yK63Dya4rGKMCjFe3aZ3F944sthd4qwWexgBTBIFUVq92BwpCVrZy1uqstJkQJXvpBPD/AMJ4UGZM8aO2BGJbuBORkUnyT0iPhQnFsFVU5TRfNjehZnHFBcD2xtInzSuP9UUe9tRCeUcze3cI/OuwbHGYrhOYmuV/+wCQfGU1yHqgbd2ooPExTL7dzP5VqxW2KR2MI7YpHe++qJ0jOZIe8NK4PMEKACP4qvZqh7eH10f6sv4o6mT+LF9bNwqbQtuS8lyZmO62EG+hKsd1SuvhzIOR4UfZ7VCMDNyziRQcYPJ0HA+I08BQtB7SfC1iObl5Odo6rqIT8h9/fieXeXO4i7qkgjLMcscHXkBWuaXbKkyDTAVNrba/AnrL532bpni+KHuYs6jjUlwNKht586GqoVWfJBFfldGqe8lBhkx/03/Caiv7TmKr21toyRRkocHI1wDofOjRipcD2nrVsljyILHbvYqV3SdSeOOOPCpT0rbkg95q/dGeqIXccdzd3LuJUVwkYwcMMhS7Z+AroexehFnaYMMCBh9thvyfxvkj2Vp9tPyjr+zF+UcKga/k/wAu1lI7xDKR78YoxOi+15OFtKPNUT4sRX0LXsVZVRXouqor0fPa9UW05Dlo1B73mjz8CaOt+oq9Pry26fvSN8kru1eNWwWwfNfTfoK+zTCHlWQyhz6KsAu6QPtceNJNkbGluplhgQvI3ADkObE8gO+uj9fbfX2o7opD73H9KuHVN0SW1sllZfrpwJCSNVjOqJ4aYJ869g9gU9HOo+BFDXjtK/EohKRjw3vWb4VdrDohZwf5VtCvj2as38TZNOa43tfrsuI7x1SKPsY5GQqwbtGCndJ386E47qk8dhRMcNPLT5VtitLWUOiuODKrDPHDAMPnW5OOPCvFj2K9ig7fbUEjbkc0TuPspKjN7lOaoe3NpbXG2ESFHNrvR7oCAwtFp2jO+ND63E5GK8QdDvbJJUKSorqdCrgMD7DXEetHq3WzAubUEQlsPHx7JjwIJ13D48DXdFI5Uv6QbMFxbTQsMiSN18jjKn2ECoPYyfLccma2zQ40ODy0qXfqjQvKPJfXuGY1nhxqAzAVBLcUgonMxr9Inlua9suyknfKA9nGQzsMjAByQp472OQpLc3tdO2HGLTZydoQpKl2zpgvr78YqWjY0OkTlmQ66JsBLcKrOy70MgL5LEMjIfW1x9WONcq2EPovSEJwAupIv3ZCyj8QroHQm8Ml1cNrutFEVB0wEdlGR3neY1QOspPo+2jINMmCceeFJ+KmnYSysfRrylFv4+DvCcKpPSNfrEPjIPkfyNW2TaUa4JcAtqo4sc6jCjU8RVe21blkbQ72pTv38HdGO88MeNXaysCurr7lTSEJpXth9KZknmCCNCCCCDzBB4Gke2pKxdrjPDONhXizDPbDm9Iinoqq7El+sq1Va5cpntVHEzxFKLnKPTigdpwZXPOhrhgq3zhm9vPvCknSaxzC5Hdn41vaXO6aYXoDwyDvRvlmi42tSQ3SnVamvsvvVhc7+ybY/dRk/gkdflirQ1ULqYuM7M3fuTSr791/5jVw2htuCEgTTRxkkAKzqGJJwAFzk1tejtF4Dc17NexXq8WPV414V4148ce637Tt9p2UP30RP45iD8K7DFGFAUaADAHgNB8BXMOlce/0l2evckbe5pX/AJa6gtQQaSSAAknAAJJOgAGpJ9lfOfWJtuyuZy9pCyNvsZJc4WX9IRa7uuudM91dv6ebRjh2dcmVioaJ4lIGSXkBVQB5/CvmGoZDOu9WHWZBb230a7d13CzJI2XTdOMRjGWB445a1F1x9MjIlvFbyZgmjMzMpIEnpMiqeeBunI765rsqWBWJuEkdd07oidY23+RLMraceVX36JZbVs4ILVhbXVuGWOKd89sjEuw7XABO8SeA56VB45vFKVYMpKsDkEEggjmCOFXbb3WrcXNjHb+kjjAmmV9ZgBgAgDQcCddaqUWyndpFTDGMMxCkHKqcMU+8Bx05DNCYrxBd+qXa06bSijjZikm8JEyd0qFJ3iORGBrX0Kp1Hsqj9U3RgW1ikjxBZ5d5mYj6zs2PoKSeGgzjxq7g6jzFSiyPlDbUe7czL3SyD3OwoKmHSE5u7g/60v8A3GpfUFS5ST441NsD6PNL2dx2u9IQke4QAC32mPePHSpY9ipHCs947KrgGKCMjtZQeBz9kVb+jWwrdI1n+itFJnQSMZHX7rDOikjwBpF8LIppNE8qTE+zeg62s0k1ywaGI5j/ANTmCy+HDHM1tdX7Xcm82iA+gnd4nx+VH9LZe1aNAdMlmXmcYCk+HGgSQinuGtROWFn2wHUdQq5dqstnQ22IikkQKXZyhLZCqseN0DA19Yk1zfrVlf8AtQCcKQscI9AEAxnLHnknVhVj2N08lgiEfZxsoLEZ3lb0iW1IODx7qrnTa8+nTRzMojIURHdJOdWKkk+JxTFLUYYY7p44rR1vZCxmESRBYYGUMrAjtHj5F5D6q47yT5VUulnWAqkx2frYKmf7vf2IPE/pGqjaXjm3jiLuY0HooScLqSdOB1J41pLECKmc/QY9s3bzx5D+mpJJzneBPE5PGjNqThhkHIIyDSGdSuf/ADSpMuqaEMp1GM5HvpeUFLn2Zmo0cZS3x8heypMSCrop0rn+zZ/TFXu3fKjyoFy4Rg6+G2SJhWrrkVkGsmljNyVe/i3HNGWlzkY7wR7xU+2bXeXNI7ecg4pqt7lg06nvjn2hRcX95aIYUlkjjkPaFY33cn1ckrrwHDNLLHe7eJmzrImpzr6Q5njV/iCOQWVSRoMgHHlmlPShcGAjlIPmtNwufEWben1++Sra5PoXv8z86xmvA8fM/OvGnPBrnga81erDVBJzPa756VWo+7Cv/bmP5108VyLbl4E6VwEnT6lP44iv81ddXhXvZUr3Tfov9PtGg39xsh0Y6gMufWA+zgnyrjmxerqGWWSGS/thNgrEkTM+9JnTLMoBHgpJruu3LNpbaaOM7rvFIinhhmUga+dfPWyugN+bpY+wljZXUmRlIRApyX7T1cDGdDUMhifpFsGSzuXglwXTGSuSpBAIIJA5GlyNg6aV9CdMOgNvtUCWKdBMn1faJuyIwGoWQKdCO/j4VXtgdRYSVXupldFOezjVhv45MzcB5Cowewct2fZ3C3EYiWRZ8qUAVg+TwIHHGOfDFXnp3fy2G0UkW1t1ULGwY28ZWZ90GU72OO+T6uMV3FUAxgAYGBpwHDA8Kr/TToXHtGARuxRkYtG6gHdJGCCvMH8qnB7Ah6u+s07QkeGWIRyhS6lCSrKCAR6WoIyOdXt33dTwXLHyAyflVP6C9WkeznaUymWVl3A27uKq5BIC5JycDXNF9ZO3xa7OmbOHkUwx95ZxhiPJcmpJPnO7l7SV2+87N/ExP51n6Ia1tEy4pruUNsXsntY76LyjE13M2+baNVhRjn02BWPAP2VxVhsJ5YDZjfJa5InuGOpftGVVU54AL3VQ7G03quSSs+4XOsaKikDGFT1fbS0wM9dGpYJSgWSQk5btHBJ1OjEAZ7sYpXtW8JKoD62rfqjlRc0uSSSSWJYk8STqTSlX3pXbkMIPZxoX8pGZTHv3uZPQ922nLyPCiKFvW4D20Vm++EetLWQJ2igCPLA6lsHTXXUD30QvjT7Ylti2QEZ3gSR+sSf6UpvbQxvu8jqp8O6hOz9zaZtGuU7XBgVzDkeNLg5XmQh48DunvweVNyKDurfmPdRfBpgUAKyDOAef5EVfrB8oPKqNBGGIRs6eoeeOa076P7RZZDC5yPsnnwz8qHbHeuDE6lpXNb16LPWawKyKQOXNJo8giqhtKIo9XI0m25Z5GaJB4Y1pbNs8P2K7O6ofpPLlYf2n/wCaGSTdNabemzHH4P8AkKeSzJM26K8XJn0ohrxrWH1R5D5CtjT7OgPCsNWVFaTSADUgeZA+dQePn3rRvWj21I6n0ozAVPcVjQj413To1t+O8to54yMMPSHNH+0h8Qa+fes+YNta5III31AIII0jQcRUPR7pJc7OcSW7+iwG+jDejfwZe/xGtRkpnB9N4obaNmJoniJIDoyEjiA4K5HjrXM9m9fURAFxbOp5mJldf4WwR76cp107OI1Mw8DD/RqnJbKD+gXQEbNEuJjKZCv2dxQFzjTJydTrVsNUJ+urZ44GY+Ai/q1AzdfFoPVgnY+PZoPxGvZPcHS69muOXvX45z2Voo7jJKW+CqPnVa2p1vbQmGBKsQPKJAp/iOW+NRk9k7l0h6T29lHv3EgT7q8ZH8ETifPhXz9056bSbRn3iNyJMiKPOd0H7Td7HTNJCJZ3LEvI54sxLE+bGmEHR1gMvx+7/WquSQGy2MPLBtnW+BvH2UbWzR7ula71BcsiM573kebNst0Zo95ai7THChpZaA+WY0szlkzcSnBI7jQ1iuIx46++pkOeNa249EDwFRF/I1en4TaJKAvNWwOeB7zj86PJoS1XenQd8i/A5/KiryadzxBsusUe6oXuAHuAH5Uv2rB2iEDiNVPiKYyNpQDtrWf/ACm2cVGbVm4r8Mm8O48CO41uy1pfIUl3hwbiPGt1bOop2L3I7LT29yCYuubXHzBHEe2o4GKyK+8SVIOuDoDr+dNGTPGgJ4d0+FWTCzipJovFrMHUEHIOoqaqlsLa/Zncb1CeP3T/AEq2A0jdDa8+mcVrNNKmf4M1Ddx5U1PitXGlDTE08PJR9owbpNKr7edQAM4OfhVq2za5zVaY4NO0yOl0duUn9Debrh2iRgSogAA9GKPOgxxYGl1x1kbRfjdyj9Uqn4AK2s7ePmi+0ZpvDGg4Ko8lFNu3A9PXRh6ZVp+kV5J69xcPnvlkPwzQbQytxDnz3j86uky91Dk1XvZBLqGfESofQn+6aaR8AD3UfcRUFJU78l3e7ERSWKHw8qi/sgcm+FSsa2SevJsspzS4ZEuxP0/hRtt0YRuMh9ij+tYV6liuCKq5S9Ap3W44YfH0Ph+87e0D5CpY9gwpwQe3J+daWm0u+mAnDCguU/Zm2XahPmRooAGAAB3AYrVzW0god2qMgst+SKe3BoT+z6MZq136lZDxk0iR5Kg3smo3krZKnB7bhB1pHlgKjVcadxI9zGmmyLbnQW0ItyVh94748m/5zQt37iD6G1d3aQkUCs3Zyh/uMG9nP4UdS+79amPZuWR3RaLlJOCoI4HBHkaCaSl2x7/MfZninDxXl7uFGSnApVw2zZyFtHbm0A3pz86hjXmOfGs3D1BZvqw7tfZRYrDNnQTxwE5qC79Wp6gvD6NENkBq5bAn3oEzxGVP7px8qpgq2dGv/TjxZz72P9KHaswZi9Wiu3kcg1isLWSaz14OUFm0Yc1UdpW+CTV3vV0qt7Ug0o9Ummaeit2vAit5sGm0FxSKRd00XbT06+UbF1aksoeb2RQsoxXopa3fWh4EUtrIM5oSeKp5NDWhbNXQzHKFziomouaOhXFEQ7B5MJJiiFkoNq8HxVizhkPWSiIb4ilyS5rfNUaAyrT8j+G/yKlcgiq+suKMgvKG44E56fHKDHrTerPaAitakolghU0TbDJoNWo3VIZHHELp7cDNS0FlHLx9ls2VbMy4RHb9VGOfaBiknSG2ZJj2y7u9gqcqcDGAp3Sd1vA61c+hm39nPaQqZIlkSNVdJnwQwGGOHO6QTrpTnaW1tn9kY5JrXcP2d+Ij+EHHwq606zuH9PoY1S3+zkJvV7/gaCkkydAT56UTt+S1jvHEMrS27ISvZa9nIQcD0x6ShgNM8DSy1Esqegp3hqWLADHIBcfmalwwPSklyxrsgHtCTjRdPadaazyaUt2PZPGCZDlj7cDuoq4koM1mSwc/qmp28Alw1D2j/W+an4a1tO9Atc7jhu786tgZ0ywx4aGvOArW32grqSdMZ056DJ0HHSmOyOic93EZYlUR/ZLKxZwDqVXPnxI4VZRbNlciMsAM1bNhtiFB+iPedT86nn6tgirIZGMZHpOsaegTwfdznc5HXIoeDZz231b6nJIYeqwJ0K+GMVWyD2NGV1SDlXwOa9USTZFSKc1l4wcjjBFcLpSO9WrBIulJLxaJDyHoeJFU2hDrQMT4NPL+KkUy4NPwfB0+nlvjgZW89HJJSK3mpjDNVnEFbVhhMwzQjHFECSoZkqqBw44ZGTQ0yVJv4rDHNXGY5QGwrQ1NItQtVkMxZrv1Kk9QNWpq2MhNqYbvVnfoOOapw9Q4g3DAXHckVL9NpeWrG/VMAnUmObZMmrXs2xBQhgCCMYPA1X9lxZIq3W4wtAtlhcGJq7XHwJbzobbHXDL5Np8RUcHRu3RGG5vE82xkeRHCm11LQzGgqybXkDHV3tY3MistmRxA7igZ4k6k++szvjhj2aVK76UFcPVk23yWUpzfyZEGoedq3DUNM9HQzGIPKaWXR1o6RqX3J1oiNGlcmlrd7hYcBIvZs2uVUspYjHgCPbX0hsK8geBPozo8SKqqUOQAowMjip8DXzI51omwnkjbeikeNu9GKn3imIvBpxeEdj6WdYybOneAQ9qSFk9cKqdoMshGCTyPtqjL087ctG8YRS6GEISezO8A67zHO6VJ0qsXMEsrl5H33bizszMeWpNM9k7ECsHY5I1A5ZqG0CvnDY9xc7eTSp4ZqWQS0QJKy5x+Rx1kORpnSk98uppjG+lAXnOhJYYKtYkJLtKQ3kWtWK5pPeJTkGb2llgUg4NFwTUJKKxE+tMeTUlHchwj1tvUHG9TK9VaE5QwazJUIaiXoSYYrwSHPBlxUDrW4krzVYNHgGatDUriojV0HRoaykmKwa0NWL4yFK9ZzQqtW/aVXaVcD//Z"/>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atin typeface="Calibri" pitchFamily="34" charset="0"/>
            </a:endParaRPr>
          </a:p>
        </p:txBody>
      </p:sp>
      <p:pic>
        <p:nvPicPr>
          <p:cNvPr id="4101" name="Picture 8" descr="http://4.bp.blogspot.com/-kmJcD_MggyA/TpiPt7S8FtI/AAAAAAAAAAU/7CHgaPuX04k/s1600/BEN10.jpg"/>
          <p:cNvPicPr>
            <a:picLocks noChangeAspect="1" noChangeArrowheads="1"/>
          </p:cNvPicPr>
          <p:nvPr/>
        </p:nvPicPr>
        <p:blipFill>
          <a:blip r:embed="rId3">
            <a:extLst>
              <a:ext uri="{28A0092B-C50C-407E-A947-70E740481C1C}">
                <a14:useLocalDpi xmlns:a14="http://schemas.microsoft.com/office/drawing/2010/main" val="0"/>
              </a:ext>
            </a:extLst>
          </a:blip>
          <a:srcRect r="53777"/>
          <a:stretch>
            <a:fillRect/>
          </a:stretch>
        </p:blipFill>
        <p:spPr bwMode="auto">
          <a:xfrm>
            <a:off x="0" y="1844675"/>
            <a:ext cx="1947863"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10" descr="http://upload.wikimedia.org/wikipedia/commons/thumb/6/60/Bank_vole.jpg/220px-Bank_vol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050" y="2420938"/>
            <a:ext cx="3028950"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8" descr="http://bloodymurder.files.wordpress.com/2011/04/letter-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025" y="2420938"/>
            <a:ext cx="2220913" cy="228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8" descr="https://encrypted-tbn2.gstatic.com/images?q=tbn:ANd9GcRjPn-eTEk4jN1BTY8pOERf1OpJzJwZAU9sH0UlH8VFMQv2MjUM"/>
          <p:cNvPicPr>
            <a:picLocks noChangeAspect="1" noChangeArrowheads="1"/>
          </p:cNvPicPr>
          <p:nvPr/>
        </p:nvPicPr>
        <p:blipFill>
          <a:blip r:embed="rId6">
            <a:extLst>
              <a:ext uri="{28A0092B-C50C-407E-A947-70E740481C1C}">
                <a14:useLocalDpi xmlns:a14="http://schemas.microsoft.com/office/drawing/2010/main" val="0"/>
              </a:ext>
            </a:extLst>
          </a:blip>
          <a:srcRect l="12640" r="10080"/>
          <a:stretch>
            <a:fillRect/>
          </a:stretch>
        </p:blipFill>
        <p:spPr bwMode="auto">
          <a:xfrm>
            <a:off x="5076825" y="2492375"/>
            <a:ext cx="1655763"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dirty="0" err="1" smtClean="0"/>
              <a:t>Benvolio</a:t>
            </a:r>
            <a:endParaRPr lang="en-GB" dirty="0"/>
          </a:p>
        </p:txBody>
      </p:sp>
    </p:spTree>
    <p:extLst>
      <p:ext uri="{BB962C8B-B14F-4D97-AF65-F5344CB8AC3E}">
        <p14:creationId xmlns:p14="http://schemas.microsoft.com/office/powerpoint/2010/main" val="64988240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8" descr="http://www.debutsport.co.uk/images/5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713" y="1484313"/>
            <a:ext cx="3868737"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AutoShape 4" descr="data:image/jpeg;base64,/9j/4AAQSkZJRgABAQAAAQABAAD/2wCEAAkGBhQQEBUSEBQWEhQUFBQVGBcVEhQUGBcVGBUVFBQUFRcXHCYeFxkjGhcSHy8gJScpLCwsFR4xNTAqNSYrLCkBCQoKBQUFDQUFDSkYEhgpKSkpKSkpKSkpKSkpKSkpKSkpKSkpKSkpKSkpKSkpKSkpKSkpKSkpKSkpKSkpKSkpKf/AABEIAKEAtwMBIgACEQEDEQH/xAAcAAEAAgIDAQAAAAAAAAAAAAAABgcEBQECAwj/xABDEAABAwIDBQQGBggFBQAAAAABAAIDBBEFBiEHEjFBURMiYXEjMkKBkcEUM1JiobEkQ1NjcoLR4RV0krLwF0Rkc6L/xAAUAQEAAAAAAAAAAAAAAAAAAAAA/8QAFBEBAAAAAAAAAAAAAAAAAAAAAP/aAAwDAQACEQMRAD8AvBERAREQEREBFwStTj2aKehZv1UzIhy3j3j/AAtGrkG2XR0wHP5qs8R2ryyg/wCH0jiz9vVHsY/NreLlFa3OFZKfTV+7+7pIt0Dw3jqUF5vqgOTvgugrvun4j+q+fJKmWTgaqTxdM8fgFkU2FTvZI4se0MZcEyP7zybBvHigvxtaObXD3f0XdtU087HodPzXz5T/AExvq9s0+Ej9PddZ8Oaq+Hi+QjpI0PH9UF8grlVFhm1J7TaWO3iy4/8AkqaYPnqKfg4O8tHDzbz9yCUovGnq2yC7CCPNeyAiIgIiICIiAiIgIiIOLrpLJui50tqSdAB1J5BdZpwxpc4hoAuSTYADiSqjzdmX/EL3e6HDmkjuktkrHjiBzEXig2WPbSpah74MKDd1mklZJ9UzkezHtkdVBHSRiYvYHV9SeM8/eAP7uPgAsykoZsQLYoW9jTtsGxs0a0fM+JVp5ZyJFTNF2guQQHDMkVNad6oe63IcFNcK2YwRAbw3j8VNGRgaAWXKDVwZdgZwYPgtTnhjYaQFjQPTw3/1KVFQ/aY+1C7wlj/qg8suVMc0722GjjZSSXA4XcWBVbs2xTerJBe+quNBFMR2e08o0G6fAfNQvGNmssJ34HG44EcfirfXBCCmMMzzJRvDa67RwE7W2c08hK32m+Ks7C8fDw0vLSHi7JGHejeOrTy8l0xzKcNU0hzG3PUDVVfUUNRgD3Oaw1FA4+lgvrHf9ZF9k+SC7A5cqJ4FmRhjZKx/a0031cnNp5xyDk4cFKmuuLhB2REQEREBERAXSR9h+Xmu6j+bMa+jw3Z9Y93ZxD754u9wQRrPWPCTegLrQx2M7mn13+zA3w6qE4ThkuKTgkbsTLNa1os1rRyAXlWNNVO2liJcxpu4/aefWeepVyZVy+2lha0DWyD3wPAI6aMNaNQFtURAREQcKC7VpLYcT1nYpy82B8iq72vyWwoH/wAiP8ygrzZ1WbuInXQkcOF+gX0Ow3F18vZSq92vjNzqbcNBqvpugk3o2nqEGQiIgFYmIYe2Zha4A3HNZaIKhdhLsFqnMIL8MrHWeznBIdA9vQcP+BTXAsTdDKaSY33bGN/24z6p8Tbit3i+GNqIjHIA4OFtVBsxUz46Nko+toZACRxMJ09+iCxguVpssY2KmFrgbmy3KAiIgIiIPKpk3W39w8zoFUGeMxb08rgbtpwYI7cDI76x/nyVk5sxgUtPJM79VG+TzIFm/iQqHgY6U08TtXOJlf4ued7VBYeyvLth2zxcnqrPC1mXaAQwNaBbRbRAREQEREGLiEu7G4+FlXO2mS2Dt/zEPzU3zJPuxtH2nj8FA9spvg7f81D80FP4TOWzxuvwevqHLU+/TsPgF8udhusD9dHN/P8AJfR+z2q36RvkEEoREQERECy1OK0AfvMPqzsdG7zIs0rbLGr496N1uIFx5jUfkgqHZtjLqepdTvPqOdGb8btJB+SuZhuFQ+cR9Fxgyt0bMI5xb7wDXj4hXRgNX2sDXeAQbFERAXBK5XUlBWG2uvLaWSMfrOyj9zna/kopkml7XERzDAB8AAt5tkbvOaP38N/LisXZVEDVyH7x/NBc8TLCy7oEQEREC6LhxssOacu0ZoOqDVZlY5zoyBdrb3PQnr+CiW1aHewqMdaqL8AVYTGhjSXEBvMki1uZJKr3MWZ8MxGRlF9Ic1kczZXvjb6MkXHZ9pyv1CCtq3Di6klDGucWN3iGAuIANyTbgrX2P1naUg1voFLMOwmGCMMp2MbHb2bHeHifaWto8FbRyOkpmbjHEl0Y4XPtMHLyQSdFj0lY2Rt2m/XrdZCAiIgLghcogo/axDaSldws2WPz3XXaCp7syru0pQPAKH7XY+9Tf+2b/atxscnvCQgstERAXBC5RBVu1Wku53X0bx8SFqdkb/0l48SpntDo97syRo7uH43HzUKyZF9GxSSLgN4ED7ptZBdSLgFLoOV5ySgcVxJLrYalRTNG0Ojw7SaTtZuUUXfd7+TR5oJK4F3rcOg+aj2Yc+U9HdjPTyjTcYRYfxu4BVHmXa1VVhLR+jQn2I3d538b/kFGRmRrBa/uGt0EpzZjdXiJtPJuRcoY7tZ/MeLz56LCwbChE11xxtpb5LRux2qn7sMe7fS5FytlhWz2tqHB73Pv13igk+FZymoT6J12c43klnu5tVgZb2jUteez3hBP+ze4C/8AA7g5VjiezurjZcgv/NQ6uwiQGz2kEa6gg36goPpqooXNdvxndcNfB3gVmUGJiTuuG68cWn5dVQ2UtqFbQARztNZTjgHH0jR91/teRVs4HmOkxVm9TSWkGu4e5Kw+LeY/BBLkWtp69zCGT6Hk/kf7rYgoOUReUzrNJ8EFO7W57vpG6X/SJPd6q2+xpnoiVFtqNXv172jhTU7IvDffqVOtktHuU1+oCCfoiICIiDQZ4ojLRSbvrRjtB/LqfwVcYsNyaixBnqzARSHkHAXaT0PJXHI0EWOoIsfI6FVX/h3fqcGmO7v+npXnhvA7zQgs3D5w+NruNwsfF8aip23kfunk0avPg1vFRrK+KF0BgdIWPicWSEDXeGhDL8vFaXHZHbzm0kZLjxkd33n+YoMLOGf5N0tD/okR+ybzPHn7PuVUVGMB7iKeEm51e+5JPU8yrIodlMtQ/tKi5ub6qd4Ps1p4LXaD7kFDYXkiqqnd69ulrKwcu7FG6GXzVw01AyPRrQPcslBGcJyDTwAWYCQpBBSMZo1oC9kQdHwgixF1osVybBODvMGqkCWQVLjeygtu6Bx624j4KG1WDy0sge9j2PYe7LDcOH9vBfRZCxqrDmSCzmg+5BWuWtozntEVZuVDf2jRuyN/jj5+YU4pK8MaHMd20B4OGpb4O52WixvZbBNd0Y3HciO6fwUcZgVfhry+FxkZza7W46HqgtqOQOALTcHmFjYjUBjC55s1gL3H7rRfX4KHYFnEOcA+N0EhPeYfUN+bOnkvLadjnoW0bTaSp1f+7gb65PS/BBVWKVDqh/aH16qZ0pHRl7MHwV75Lw/saZo8AqdyrQGsrg4DuM7rega3QK/KaLcaGjkEHqiIgIiIChe0nLbp4m1VNpU0h7RhHFzRq5nzU0XBQVTS4k2ra3EoNHXEdXEOThoJQArDwqCJ7A9gBBF7qu83YLLhNWcSoGb0MgtVQDgQfWcG8P7reZVxuMx9vRuMlI895ntQP4uY4cQEE7AXNl0hmD2hzTcHVd0BERAREQEREBERAXSSMHiLrusPEsRZBE6WV4jYwXc9xsABx8z4INXjbaalY6pmAaIgXctXcmjqSqRzDiss0rppPr6q3d/ZQ+xH8OK3Wa82fT3ioeC2jjP6PE7R00g/Xvb9npfouch5Ykq5/pE4Jub6oJvszyyIIQ9w7xA+Kni86eEMaGjQBeiAiIgIiICIiDxqaVr2lrhe91UWPZZqcIqDWYd6jvrICLseOYI/5ZXGvKop2yN3XC4KCEZOzlFVtvTnckt36Z57wPMxk+sPBTWmqw8aceYOhHuVZ5u2bWf29Ndj2neBbofwWHhW0OaBwjrmOktp2g0kHn9pBbwXKjWEZxhnA7OVr/Bx7N/wOhW8bXN53HmNPiEGSi82ztPBw+K7CQdR8Qg7IupkHVC5B2XBKj+O58oqIfpFRG132GnfefDdbqoFje1qoqBbD4vo8Z/7mp7unVkaCwMz5ugw+Ey1L937LBq955NY3ifNU7mjM8leWyVrTFA070NGDq88pJz8lpPpBdKXsL6ypJ1nl71r8ezadGqY5T2cSTydrVXN9e9zQa7LWWZcRmEs1wzQBoFg0C1gByCu3CMKZTxhjBawC5w3DGQMDWACyzUBERAREQEREBERAREQcFt1oMZyfDUg7zRfrZSBEFP41stkj70Ljpw4rQOqcSojZr5QB0O8PgVf9ljT4dG/1mg+4IKL/wCpmIRjUscfvwjX3rsdr9eOVKP5DdW/U5OppOMbf9IWuk2bUx9hvwQVTLtYxJ4t28MX8MNz7jyWpr8wVVVpPV1Eo+yz0bf6q6mbNKYey34LPpsk08fBjfggoTDMHkveCnDXH23gyO87lS3DNmc9QQ6pcT5/Lorip8JiZ6rGj3BZYYEEWwHIEFNY7oJUoZGGiwFl2RAREQEREBERAREQEREBERAREQEREBERAREQEREBERAREQEREBERB//Z"/>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atin typeface="Calibri" pitchFamily="34" charset="0"/>
            </a:endParaRPr>
          </a:p>
        </p:txBody>
      </p:sp>
      <p:pic>
        <p:nvPicPr>
          <p:cNvPr id="5124" name="Picture 6" descr="http://www.mercedes-automotives.com/images/merc-cit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3338"/>
            <a:ext cx="2952750"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10" descr="http://cdn-s3-0.wanelo.com/product/image/1607230/original.jpg"/>
          <p:cNvPicPr>
            <a:picLocks noChangeAspect="1" noChangeArrowheads="1"/>
          </p:cNvPicPr>
          <p:nvPr/>
        </p:nvPicPr>
        <p:blipFill>
          <a:blip r:embed="rId5">
            <a:extLst>
              <a:ext uri="{28A0092B-C50C-407E-A947-70E740481C1C}">
                <a14:useLocalDpi xmlns:a14="http://schemas.microsoft.com/office/drawing/2010/main" val="0"/>
              </a:ext>
            </a:extLst>
          </a:blip>
          <a:srcRect l="5305" t="10001" r="52254" b="6001"/>
          <a:stretch>
            <a:fillRect/>
          </a:stretch>
        </p:blipFill>
        <p:spPr bwMode="auto">
          <a:xfrm>
            <a:off x="4140200" y="2492375"/>
            <a:ext cx="2303463"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18" descr="http://bloodymurder.files.wordpress.com/2011/04/letter-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2588" y="4365625"/>
            <a:ext cx="2220912" cy="228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dirty="0" err="1" smtClean="0"/>
              <a:t>Mercutio</a:t>
            </a:r>
            <a:endParaRPr lang="en-GB" dirty="0"/>
          </a:p>
        </p:txBody>
      </p:sp>
    </p:spTree>
    <p:extLst>
      <p:ext uri="{BB962C8B-B14F-4D97-AF65-F5344CB8AC3E}">
        <p14:creationId xmlns:p14="http://schemas.microsoft.com/office/powerpoint/2010/main" val="261661679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tatic.guim.co.uk/sys-images/Guardian/Pix/pictures/2009/4/16/1239871311962/Chips-in-a-deep-fat-fryer-001.jpg"/>
          <p:cNvPicPr>
            <a:picLocks noChangeAspect="1" noChangeArrowheads="1"/>
          </p:cNvPicPr>
          <p:nvPr/>
        </p:nvPicPr>
        <p:blipFill>
          <a:blip r:embed="rId3">
            <a:extLst>
              <a:ext uri="{28A0092B-C50C-407E-A947-70E740481C1C}">
                <a14:useLocalDpi xmlns:a14="http://schemas.microsoft.com/office/drawing/2010/main" val="0"/>
              </a:ext>
            </a:extLst>
          </a:blip>
          <a:srcRect l="4930" t="2739" r="16183" b="9610"/>
          <a:stretch>
            <a:fillRect/>
          </a:stretch>
        </p:blipFill>
        <p:spPr bwMode="auto">
          <a:xfrm>
            <a:off x="34925" y="2133600"/>
            <a:ext cx="4537075"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4" descr="http://www.biography.com/imported/images/Biography/Images/Profiles/F/Laurence-Fishburne-9295760-1-4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1628775"/>
            <a:ext cx="3819525"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dirty="0" smtClean="0"/>
              <a:t>Friar Lawrence</a:t>
            </a:r>
            <a:endParaRPr lang="en-GB" dirty="0"/>
          </a:p>
        </p:txBody>
      </p:sp>
    </p:spTree>
    <p:extLst>
      <p:ext uri="{BB962C8B-B14F-4D97-AF65-F5344CB8AC3E}">
        <p14:creationId xmlns:p14="http://schemas.microsoft.com/office/powerpoint/2010/main" val="40472676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sz="2400" dirty="0">
            <a:latin typeface="Gill Sans MT" pitchFamily="34" charset="0"/>
          </a:defRPr>
        </a:defPPr>
      </a:lstStyle>
      <a:style>
        <a:lnRef idx="1">
          <a:schemeClr val="accent5"/>
        </a:lnRef>
        <a:fillRef idx="2">
          <a:schemeClr val="accent5"/>
        </a:fillRef>
        <a:effectRef idx="1">
          <a:schemeClr val="accent5"/>
        </a:effectRef>
        <a:fontRef idx="minor">
          <a:schemeClr val="dk1"/>
        </a:fontRef>
      </a:style>
    </a:spDef>
    <a:txDef>
      <a:spPr>
        <a:noFill/>
      </a:spPr>
      <a:bodyPr wrap="none" rtlCol="0">
        <a:spAutoFit/>
      </a:bodyPr>
      <a:lstStyle>
        <a:defPPr>
          <a:defRPr sz="2400" dirty="0" smtClean="0">
            <a:latin typeface="Gill Sans MT"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7357</TotalTime>
  <Words>6429</Words>
  <Application>Microsoft Office PowerPoint</Application>
  <PresentationFormat>On-screen Show (4:3)</PresentationFormat>
  <Paragraphs>1022</Paragraphs>
  <Slides>108</Slides>
  <Notes>66</Notes>
  <HiddenSlides>0</HiddenSlides>
  <MMClips>0</MMClips>
  <ScaleCrop>false</ScaleCrop>
  <HeadingPairs>
    <vt:vector size="4" baseType="variant">
      <vt:variant>
        <vt:lpstr>Theme</vt:lpstr>
      </vt:variant>
      <vt:variant>
        <vt:i4>1</vt:i4>
      </vt:variant>
      <vt:variant>
        <vt:lpstr>Slide Titles</vt:lpstr>
      </vt:variant>
      <vt:variant>
        <vt:i4>108</vt:i4>
      </vt:variant>
    </vt:vector>
  </HeadingPairs>
  <TitlesOfParts>
    <vt:vector size="109" baseType="lpstr">
      <vt:lpstr>Office Theme</vt:lpstr>
      <vt:lpstr>PowerPoint Presentation</vt:lpstr>
      <vt:lpstr>PowerPoint Presentation</vt:lpstr>
      <vt:lpstr>PowerPoint Presentation</vt:lpstr>
      <vt:lpstr>My expectations</vt:lpstr>
      <vt:lpstr>PowerPoint Presentation</vt:lpstr>
      <vt:lpstr>PowerPoint Presentation</vt:lpstr>
      <vt:lpstr>What should a good prologue contain?</vt:lpstr>
      <vt:lpstr>The prologue</vt:lpstr>
      <vt:lpstr>PowerPoint Presentation</vt:lpstr>
      <vt:lpstr>The prologue</vt:lpstr>
      <vt:lpstr>PowerPoint Presentation</vt:lpstr>
      <vt:lpstr>The prologue in performance</vt:lpstr>
      <vt:lpstr>Key Challenge 1</vt:lpstr>
      <vt:lpstr>PowerPoint Presentation</vt:lpstr>
      <vt:lpstr>What’s the most serious offence someone could cause to your family? Rank these from most to least serious</vt:lpstr>
      <vt:lpstr>Role play</vt:lpstr>
      <vt:lpstr>West Side Story (1961)</vt:lpstr>
      <vt:lpstr>Reading Act 1, Scene 1</vt:lpstr>
      <vt:lpstr>PowerPoint Presentation</vt:lpstr>
      <vt:lpstr>How is the scene structured?</vt:lpstr>
      <vt:lpstr>How is the scene structured?</vt:lpstr>
      <vt:lpstr>PowerPoint Presentation</vt:lpstr>
      <vt:lpstr>How is the scene structured?</vt:lpstr>
      <vt:lpstr>PowerPoint Presentation</vt:lpstr>
      <vt:lpstr>The play so far</vt:lpstr>
      <vt:lpstr>PowerPoint Presentation</vt:lpstr>
      <vt:lpstr>PowerPoint Presentation</vt:lpstr>
      <vt:lpstr>PowerPoint Presentation</vt:lpstr>
      <vt:lpstr>PowerPoint Presentation</vt:lpstr>
      <vt:lpstr>PowerPoint Presentation</vt:lpstr>
      <vt:lpstr>PowerPoint Presentation</vt:lpstr>
      <vt:lpstr>Read through this article and identify the different parts of a news article</vt:lpstr>
      <vt:lpstr>Read through this article and identify the different parts of a news article</vt:lpstr>
      <vt:lpstr>Writing key challenge (next week)</vt:lpstr>
      <vt:lpstr>Outline of key facts</vt:lpstr>
      <vt:lpstr>PowerPoint Presentation</vt:lpstr>
      <vt:lpstr>Writing key challenge</vt:lpstr>
      <vt:lpstr>PowerPoint Presentation</vt:lpstr>
      <vt:lpstr>The play so far</vt:lpstr>
      <vt:lpstr>Mercutio</vt:lpstr>
      <vt:lpstr>Mercutio on the way to the party</vt:lpstr>
      <vt:lpstr>Mercutio’s views on dreams</vt:lpstr>
      <vt:lpstr>Marking codes</vt:lpstr>
      <vt:lpstr>PowerPoint Presentation</vt:lpstr>
      <vt:lpstr>PowerPoint Presentation</vt:lpstr>
      <vt:lpstr>Look at the image you have been given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Look at a different image</vt:lpstr>
      <vt:lpstr>PowerPoint Presentation</vt:lpstr>
      <vt:lpstr>Key challenge question</vt:lpstr>
      <vt:lpstr>PowerPoint Presentation</vt:lpstr>
      <vt:lpstr>PowerPoint Presentation</vt:lpstr>
      <vt:lpstr>PowerPoint Presentation</vt:lpstr>
      <vt:lpstr>Structural features - annotate</vt:lpstr>
      <vt:lpstr>Language features - annotate</vt:lpstr>
      <vt:lpstr>Explore how Shakespeare uses structure and language to show the ways that Juliet’s feelings change in Act 2, Scene 2.</vt:lpstr>
      <vt:lpstr>PowerPoint Presentation</vt:lpstr>
      <vt:lpstr>FIT time: Explore how Shakespeare uses structure and language to show the ways that Juliet’s feelings change in Act 2, Scene 2.</vt:lpstr>
      <vt:lpstr>PowerPoint Presentation</vt:lpstr>
      <vt:lpstr>How does Juliet think about herself?</vt:lpstr>
      <vt:lpstr>How does Juliet think about herself?</vt:lpstr>
      <vt:lpstr>How does Juliet use oxymoron? How is this different to Romeo?</vt:lpstr>
      <vt:lpstr>PowerPoint Presentation</vt:lpstr>
      <vt:lpstr>The Friar’s Plan mk1 (2.3.90-92)</vt:lpstr>
      <vt:lpstr>How does Friar Lawrence treat Romeo?</vt:lpstr>
      <vt:lpstr>The Friar’s Plan mk2 (3.3.146-158)</vt:lpstr>
      <vt:lpstr>The Friar’s Plan mk3 4.1.89-120</vt:lpstr>
      <vt:lpstr>What does Friar Lawrence want?</vt:lpstr>
      <vt:lpstr>PowerPoint Presentation</vt:lpstr>
      <vt:lpstr>Make notes for each video…</vt:lpstr>
      <vt:lpstr>PowerPoint Presentation</vt:lpstr>
      <vt:lpstr>Answer in your books</vt:lpstr>
      <vt:lpstr>PowerPoint Presentation</vt:lpstr>
      <vt:lpstr>Compare how women are presented in two texts.</vt:lpstr>
      <vt:lpstr>PowerPoint Presentation</vt:lpstr>
      <vt:lpstr>Read through the success criteria and top tips, and annotate them</vt:lpstr>
      <vt:lpstr>Read the model answer</vt:lpstr>
      <vt:lpstr>Use the planning sheet and your notes to plan out your essay</vt:lpstr>
      <vt:lpstr>Read through the success</vt:lpstr>
      <vt:lpstr>PowerPoint Presentation</vt:lpstr>
      <vt:lpstr>Compare how women are presented in Romeo and Juliet and one other text that you have studied</vt:lpstr>
      <vt:lpstr>Easter quiz!</vt:lpstr>
      <vt:lpstr>Round 1: Picture round</vt:lpstr>
      <vt:lpstr>Round 2: General knowledge</vt:lpstr>
      <vt:lpstr>Round 3: Quotable quotes</vt:lpstr>
      <vt:lpstr>Round 4: Eye-watering words Match the word to its meaning</vt:lpstr>
      <vt:lpstr>Round 5: Music round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Round 2: General knowledge</vt:lpstr>
      <vt:lpstr>Round 3: Quotable quotes</vt:lpstr>
      <vt:lpstr>Round 4: Eye-watering words Match the word to its meaning</vt:lpstr>
      <vt:lpstr>Round 5: Music round</vt:lpstr>
    </vt:vector>
  </TitlesOfParts>
  <Company>RM plc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Sampson</dc:creator>
  <cp:lastModifiedBy>Michael Amess</cp:lastModifiedBy>
  <cp:revision>444</cp:revision>
  <cp:lastPrinted>2015-03-12T10:06:27Z</cp:lastPrinted>
  <dcterms:created xsi:type="dcterms:W3CDTF">2014-09-02T06:12:17Z</dcterms:created>
  <dcterms:modified xsi:type="dcterms:W3CDTF">2016-01-06T10:44:48Z</dcterms:modified>
</cp:coreProperties>
</file>